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embeddedFontLst>
    <p:embeddedFont>
      <p:font typeface="Archivo Black" panose="020B0A03020202020B04" pitchFamily="34" charset="77"/>
      <p:regular r:id="rId31"/>
    </p:embeddedFont>
    <p:embeddedFont>
      <p:font typeface="Arial Narrow" panose="020B0604020202020204" pitchFamily="34" charset="0"/>
      <p:regular r:id="rId32"/>
      <p:bold r:id="rId33"/>
      <p:italic r:id="rId34"/>
      <p:boldItalic r:id="rId35"/>
    </p:embeddedFont>
    <p:embeddedFont>
      <p:font typeface="Avenir" panose="02000503020000020003" pitchFamily="2" charset="0"/>
      <p:regular r:id="rId36"/>
      <p:italic r:id="rId37"/>
    </p:embeddedFont>
    <p:embeddedFont>
      <p:font typeface="Calibri" panose="020F050202020403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awealthofcommonsense.com/2023/09/three-things-investment-people-hate-to-admi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awealthofcommonsense.com/2023/03/why-arent-housing-prices-crashin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wealthofcommonsense.com/2023/02/where-have-all-the-200000-houses-gon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wealthofcommonsense.com/2023/04/will-we-ever-see-affordable-housing-pric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wealthofcommonsense.com/2023/04/how-rich-are-the-baby-boomer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wealthofcommonsense.com/2023/07/one-year-returns-dont-matter/"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thereformedbroker.com/2023/02/07/the-ai-bubble-of-2023/"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theirrelevantinvestor.com/2023/09/22/the-not-so-magnificent-493/"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theirrelevantinvestor.com/2023/09/22/the-not-so-magnificent-493/"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awealthofcommonsense.com/2023/05/whats-the-best-long-term-investment/"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awealthofcommonsense.com/2023/02/buy-hold-is-dead-long-live-buy-hold/"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wealthofcommonsense.com/2023/08/even-when-the-stock-market-goes-up-it-still-goes-dow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awealthofcommonsense.com/2023/01/is-it-realistic-to-have-100-of-your-portfolio-in-stock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awealthofcommonsense.com/2023/06/this-is-why-you-stay-the-cours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awealthofcommonsense.com/2023/05/the-case-for-international-diversificatio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awealthofcommonsense.com/2023/10/higher-for-longer-vs-the-stock-market/"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wealthofcommonsense.com/2023/01/2022-was-one-of-the-worst-years-ever-for-market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ritholtz.com/2023/08/folly-of-forecasts-big-short-edit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wealthofcommonsense.com/2023/06/this-is-why-you-stay-the-cours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wealthofcommonsense.com/2023/01/what-if-we-dont-get-a-recession-this-yea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ritholtz.com/2023/01/why-inflation-has-been-falling/#:~:text=CPI%20inflation%20has%20been%20coming,our%20buying%20behaviors%20are%20normalizing.&amp;text=The%20biggest%20inflationary%20issue%20remains,Owners%20Equivalent%20Rent%20(OE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wealthofcommonsense.com/2023/08/why-arent-investors-selling-stocks-to-buy-bond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889b285a9d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2889b285a9d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u="sng">
                <a:solidFill>
                  <a:schemeClr val="hlink"/>
                </a:solidFill>
                <a:hlinkClick r:id="rId3"/>
              </a:rPr>
              <a:t>https://awealthofcommonsense.com/2023/09/three-things-investment-people-hate-to-admit/</a:t>
            </a:r>
            <a:endParaRPr b="1"/>
          </a:p>
          <a:p>
            <a:pPr marL="0" lvl="0" indent="0" algn="l" rtl="0">
              <a:spcBef>
                <a:spcPts val="0"/>
              </a:spcBef>
              <a:spcAft>
                <a:spcPts val="0"/>
              </a:spcAft>
              <a:buNone/>
            </a:pPr>
            <a:endParaRPr b="1"/>
          </a:p>
        </p:txBody>
      </p:sp>
      <p:sp>
        <p:nvSpPr>
          <p:cNvPr id="189" name="Google Shape;189;g2889b285a9d_0_1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8ca3445db7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g28ca3445db7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u="sng">
                <a:solidFill>
                  <a:schemeClr val="hlink"/>
                </a:solidFill>
                <a:hlinkClick r:id="rId3"/>
              </a:rPr>
              <a:t>https://awealthofcommonsense.com/2023/03/why-arent-housing-prices-crashing/</a:t>
            </a:r>
            <a:endParaRPr b="1"/>
          </a:p>
          <a:p>
            <a:pPr marL="0" lvl="0" indent="0" algn="l" rtl="0">
              <a:spcBef>
                <a:spcPts val="0"/>
              </a:spcBef>
              <a:spcAft>
                <a:spcPts val="0"/>
              </a:spcAft>
              <a:buNone/>
            </a:pPr>
            <a:endParaRPr b="1"/>
          </a:p>
        </p:txBody>
      </p:sp>
      <p:sp>
        <p:nvSpPr>
          <p:cNvPr id="198" name="Google Shape;198;g28ca3445db7_0_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8ca3445db7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28ca3445db7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u="sng">
                <a:solidFill>
                  <a:schemeClr val="hlink"/>
                </a:solidFill>
                <a:hlinkClick r:id="rId3"/>
              </a:rPr>
              <a:t>https://awealthofcommonsense.com/2023/02/where-have-all-the-200000-houses-gone/</a:t>
            </a:r>
            <a:endParaRPr b="1"/>
          </a:p>
          <a:p>
            <a:pPr marL="0" lvl="0" indent="0" algn="l" rtl="0">
              <a:spcBef>
                <a:spcPts val="0"/>
              </a:spcBef>
              <a:spcAft>
                <a:spcPts val="0"/>
              </a:spcAft>
              <a:buNone/>
            </a:pPr>
            <a:endParaRPr b="1"/>
          </a:p>
        </p:txBody>
      </p:sp>
      <p:sp>
        <p:nvSpPr>
          <p:cNvPr id="209" name="Google Shape;209;g28ca3445db7_0_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8ca3445db7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28ca3445db7_0_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u="sng">
                <a:solidFill>
                  <a:schemeClr val="hlink"/>
                </a:solidFill>
                <a:hlinkClick r:id="rId3"/>
              </a:rPr>
              <a:t>https://awealthofcommonsense.com/2023/04/will-we-ever-see-affordable-housing-prices/</a:t>
            </a:r>
            <a:endParaRPr b="1"/>
          </a:p>
          <a:p>
            <a:pPr marL="0" lvl="0" indent="0" algn="l" rtl="0">
              <a:spcBef>
                <a:spcPts val="0"/>
              </a:spcBef>
              <a:spcAft>
                <a:spcPts val="0"/>
              </a:spcAft>
              <a:buNone/>
            </a:pPr>
            <a:endParaRPr b="1"/>
          </a:p>
        </p:txBody>
      </p:sp>
      <p:sp>
        <p:nvSpPr>
          <p:cNvPr id="218" name="Google Shape;218;g28ca3445db7_0_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8ca3445db7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28ca3445db7_0_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u="sng">
                <a:solidFill>
                  <a:schemeClr val="hlink"/>
                </a:solidFill>
                <a:hlinkClick r:id="rId3"/>
              </a:rPr>
              <a:t>https://awealthofcommonsense.com/2023/04/how-rich-are-the-baby-boomers/</a:t>
            </a:r>
            <a:endParaRPr b="1"/>
          </a:p>
          <a:p>
            <a:pPr marL="0" lvl="0" indent="0" algn="l" rtl="0">
              <a:spcBef>
                <a:spcPts val="0"/>
              </a:spcBef>
              <a:spcAft>
                <a:spcPts val="0"/>
              </a:spcAft>
              <a:buNone/>
            </a:pPr>
            <a:endParaRPr b="1"/>
          </a:p>
        </p:txBody>
      </p:sp>
      <p:sp>
        <p:nvSpPr>
          <p:cNvPr id="228" name="Google Shape;228;g28ca3445db7_0_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4adaa1044a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24adaa1044a_0_1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u="sng">
                <a:solidFill>
                  <a:schemeClr val="hlink"/>
                </a:solidFill>
                <a:hlinkClick r:id="rId3"/>
              </a:rPr>
              <a:t>https://awealthofcommonsense.com/2023/07/one-year-returns-dont-matter/</a:t>
            </a:r>
            <a:endParaRPr b="1"/>
          </a:p>
          <a:p>
            <a:pPr marL="0" lvl="0" indent="0" algn="l" rtl="0">
              <a:spcBef>
                <a:spcPts val="0"/>
              </a:spcBef>
              <a:spcAft>
                <a:spcPts val="0"/>
              </a:spcAft>
              <a:buNone/>
            </a:pPr>
            <a:endParaRPr b="1"/>
          </a:p>
        </p:txBody>
      </p:sp>
      <p:sp>
        <p:nvSpPr>
          <p:cNvPr id="238" name="Google Shape;238;g24adaa1044a_0_1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4adaa1044a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24adaa1044a_0_1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u="sng">
                <a:solidFill>
                  <a:schemeClr val="hlink"/>
                </a:solidFill>
                <a:hlinkClick r:id="rId3"/>
              </a:rPr>
              <a:t>https://thereformedbroker.com/2023/02/07/the-ai-bubble-of-2023/</a:t>
            </a:r>
            <a:endParaRPr b="1"/>
          </a:p>
          <a:p>
            <a:pPr marL="0" lvl="0" indent="0" algn="l" rtl="0">
              <a:spcBef>
                <a:spcPts val="0"/>
              </a:spcBef>
              <a:spcAft>
                <a:spcPts val="0"/>
              </a:spcAft>
              <a:buNone/>
            </a:pPr>
            <a:endParaRPr b="1"/>
          </a:p>
        </p:txBody>
      </p:sp>
      <p:sp>
        <p:nvSpPr>
          <p:cNvPr id="248" name="Google Shape;248;g24adaa1044a_0_1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889b285a9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2889b285a9d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u="sng">
                <a:solidFill>
                  <a:schemeClr val="hlink"/>
                </a:solidFill>
                <a:hlinkClick r:id="rId3"/>
              </a:rPr>
              <a:t>https://theirrelevantinvestor.com/2023/09/22/the-not-so-magnificent-493/</a:t>
            </a:r>
            <a:endParaRPr b="1"/>
          </a:p>
          <a:p>
            <a:pPr marL="0" lvl="0" indent="0" algn="l" rtl="0">
              <a:spcBef>
                <a:spcPts val="0"/>
              </a:spcBef>
              <a:spcAft>
                <a:spcPts val="0"/>
              </a:spcAft>
              <a:buNone/>
            </a:pPr>
            <a:endParaRPr b="1"/>
          </a:p>
        </p:txBody>
      </p:sp>
      <p:sp>
        <p:nvSpPr>
          <p:cNvPr id="257" name="Google Shape;257;g2889b285a9d_0_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889b285a9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2889b285a9d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u="sng">
                <a:solidFill>
                  <a:schemeClr val="hlink"/>
                </a:solidFill>
                <a:hlinkClick r:id="rId3"/>
              </a:rPr>
              <a:t>https://theirrelevantinvestor.com/2023/09/22/the-not-so-magnificent-493/</a:t>
            </a:r>
            <a:endParaRPr b="1"/>
          </a:p>
          <a:p>
            <a:pPr marL="0" lvl="0" indent="0" algn="l" rtl="0">
              <a:spcBef>
                <a:spcPts val="0"/>
              </a:spcBef>
              <a:spcAft>
                <a:spcPts val="0"/>
              </a:spcAft>
              <a:buNone/>
            </a:pPr>
            <a:endParaRPr b="1"/>
          </a:p>
        </p:txBody>
      </p:sp>
      <p:sp>
        <p:nvSpPr>
          <p:cNvPr id="267" name="Google Shape;267;g2889b285a9d_0_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8ca3445db7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g28ca3445db7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u="sng">
                <a:solidFill>
                  <a:schemeClr val="hlink"/>
                </a:solidFill>
                <a:hlinkClick r:id="rId3"/>
              </a:rPr>
              <a:t>https://awealthofcommonsense.com/2023/05/whats-the-best-long-term-investment/</a:t>
            </a:r>
            <a:endParaRPr b="1"/>
          </a:p>
          <a:p>
            <a:pPr marL="0" lvl="0" indent="0" algn="l" rtl="0">
              <a:spcBef>
                <a:spcPts val="0"/>
              </a:spcBef>
              <a:spcAft>
                <a:spcPts val="0"/>
              </a:spcAft>
              <a:buNone/>
            </a:pPr>
            <a:endParaRPr b="1"/>
          </a:p>
        </p:txBody>
      </p:sp>
      <p:sp>
        <p:nvSpPr>
          <p:cNvPr id="277" name="Google Shape;277;g28ca3445db7_0_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109" name="Google Shape;109;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8ca3445db7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28ca3445db7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u="sng">
                <a:solidFill>
                  <a:schemeClr val="hlink"/>
                </a:solidFill>
                <a:hlinkClick r:id="rId3"/>
              </a:rPr>
              <a:t>https://awealthofcommonsense.com/2023/02/buy-hold-is-dead-long-live-buy-hold/</a:t>
            </a:r>
            <a:endParaRPr b="1"/>
          </a:p>
          <a:p>
            <a:pPr marL="0" lvl="0" indent="0" algn="l" rtl="0">
              <a:spcBef>
                <a:spcPts val="0"/>
              </a:spcBef>
              <a:spcAft>
                <a:spcPts val="0"/>
              </a:spcAft>
              <a:buNone/>
            </a:pPr>
            <a:endParaRPr b="1"/>
          </a:p>
        </p:txBody>
      </p:sp>
      <p:sp>
        <p:nvSpPr>
          <p:cNvPr id="286" name="Google Shape;286;g28ca3445db7_0_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8ca3445db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g28ca3445db7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u="sng">
                <a:solidFill>
                  <a:schemeClr val="hlink"/>
                </a:solidFill>
                <a:hlinkClick r:id="rId3"/>
              </a:rPr>
              <a:t>https://awealthofcommonsense.com/2023/08/even-when-the-stock-market-goes-up-it-still-goes-down/</a:t>
            </a:r>
            <a:endParaRPr b="1"/>
          </a:p>
          <a:p>
            <a:pPr marL="0" lvl="0" indent="0" algn="l" rtl="0">
              <a:spcBef>
                <a:spcPts val="0"/>
              </a:spcBef>
              <a:spcAft>
                <a:spcPts val="0"/>
              </a:spcAft>
              <a:buNone/>
            </a:pPr>
            <a:endParaRPr b="1"/>
          </a:p>
        </p:txBody>
      </p:sp>
      <p:sp>
        <p:nvSpPr>
          <p:cNvPr id="296" name="Google Shape;296;g28ca3445db7_0_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8ca3445db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28ca3445db7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u="sng">
                <a:solidFill>
                  <a:schemeClr val="hlink"/>
                </a:solidFill>
                <a:hlinkClick r:id="rId3"/>
              </a:rPr>
              <a:t>https://awealthofcommonsense.com/2023/01/is-it-realistic-to-have-100-of-your-portfolio-in-stocks/</a:t>
            </a:r>
            <a:endParaRPr b="1"/>
          </a:p>
          <a:p>
            <a:pPr marL="0" lvl="0" indent="0" algn="l" rtl="0">
              <a:spcBef>
                <a:spcPts val="0"/>
              </a:spcBef>
              <a:spcAft>
                <a:spcPts val="0"/>
              </a:spcAft>
              <a:buNone/>
            </a:pPr>
            <a:endParaRPr b="1"/>
          </a:p>
        </p:txBody>
      </p:sp>
      <p:sp>
        <p:nvSpPr>
          <p:cNvPr id="305" name="Google Shape;305;g28ca3445db7_0_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8ca3445db7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28ca3445db7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u="sng">
                <a:solidFill>
                  <a:schemeClr val="hlink"/>
                </a:solidFill>
                <a:hlinkClick r:id="rId3"/>
              </a:rPr>
              <a:t>https://awealthofcommonsense.com/2023/06/this-is-why-you-stay-the-course/</a:t>
            </a:r>
            <a:endParaRPr b="1"/>
          </a:p>
          <a:p>
            <a:pPr marL="0" lvl="0" indent="0" algn="l" rtl="0">
              <a:spcBef>
                <a:spcPts val="0"/>
              </a:spcBef>
              <a:spcAft>
                <a:spcPts val="0"/>
              </a:spcAft>
              <a:buNone/>
            </a:pPr>
            <a:endParaRPr b="1"/>
          </a:p>
        </p:txBody>
      </p:sp>
      <p:sp>
        <p:nvSpPr>
          <p:cNvPr id="314" name="Google Shape;314;g28ca3445db7_0_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8ca3445db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g28ca3445db7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u="sng">
                <a:solidFill>
                  <a:schemeClr val="hlink"/>
                </a:solidFill>
                <a:hlinkClick r:id="rId3"/>
              </a:rPr>
              <a:t>https://awealthofcommonsense.com/2023/05/the-case-for-international-diversification/</a:t>
            </a:r>
            <a:endParaRPr b="1"/>
          </a:p>
          <a:p>
            <a:pPr marL="0" lvl="0" indent="0" algn="l" rtl="0">
              <a:spcBef>
                <a:spcPts val="0"/>
              </a:spcBef>
              <a:spcAft>
                <a:spcPts val="0"/>
              </a:spcAft>
              <a:buNone/>
            </a:pPr>
            <a:endParaRPr b="1"/>
          </a:p>
        </p:txBody>
      </p:sp>
      <p:sp>
        <p:nvSpPr>
          <p:cNvPr id="323" name="Google Shape;323;g28ca3445db7_0_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8ca3445db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g28ca3445db7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u="sng">
                <a:solidFill>
                  <a:schemeClr val="hlink"/>
                </a:solidFill>
                <a:hlinkClick r:id="rId3"/>
              </a:rPr>
              <a:t>https://awealthofcommonsense.com/2023/10/higher-for-longer-vs-the-stock-market/</a:t>
            </a:r>
            <a:endParaRPr b="1"/>
          </a:p>
          <a:p>
            <a:pPr marL="0" lvl="0" indent="0" algn="l" rtl="0">
              <a:spcBef>
                <a:spcPts val="0"/>
              </a:spcBef>
              <a:spcAft>
                <a:spcPts val="0"/>
              </a:spcAft>
              <a:buNone/>
            </a:pPr>
            <a:endParaRPr b="1"/>
          </a:p>
        </p:txBody>
      </p:sp>
      <p:sp>
        <p:nvSpPr>
          <p:cNvPr id="333" name="Google Shape;333;g28ca3445db7_0_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8ca3445db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g28ca3445db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343" name="Google Shape;343;g28ca3445db7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4adaa1044a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g24adaa1044a_0_1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2" name="Google Shape;352;g24adaa1044a_0_1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4adaa1044a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24adaa1044a_0_1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g24adaa1044a_0_1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8a28734c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g28a28734c7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121" name="Google Shape;121;g28a28734c7d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4adaa1044a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24adaa1044a_0_1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u="sng">
                <a:solidFill>
                  <a:schemeClr val="hlink"/>
                </a:solidFill>
                <a:hlinkClick r:id="rId3"/>
              </a:rPr>
              <a:t>https://awealthofcommonsense.com/2023/01/2022-was-one-of-the-worst-years-ever-for-markets/</a:t>
            </a:r>
            <a:endParaRPr b="1"/>
          </a:p>
          <a:p>
            <a:pPr marL="0" lvl="0" indent="0" algn="l" rtl="0">
              <a:spcBef>
                <a:spcPts val="0"/>
              </a:spcBef>
              <a:spcAft>
                <a:spcPts val="0"/>
              </a:spcAft>
              <a:buNone/>
            </a:pPr>
            <a:endParaRPr b="1"/>
          </a:p>
        </p:txBody>
      </p:sp>
      <p:sp>
        <p:nvSpPr>
          <p:cNvPr id="134" name="Google Shape;134;g24adaa1044a_0_1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4adaa1044a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24adaa1044a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u="sng">
                <a:solidFill>
                  <a:schemeClr val="hlink"/>
                </a:solidFill>
                <a:hlinkClick r:id="rId3"/>
              </a:rPr>
              <a:t>https://ritholtz.com/2023/08/folly-of-forecasts-big-short-edition/</a:t>
            </a:r>
            <a:endParaRPr b="1"/>
          </a:p>
          <a:p>
            <a:pPr marL="0" lvl="0" indent="0" algn="l" rtl="0">
              <a:spcBef>
                <a:spcPts val="0"/>
              </a:spcBef>
              <a:spcAft>
                <a:spcPts val="0"/>
              </a:spcAft>
              <a:buNone/>
            </a:pPr>
            <a:endParaRPr b="1"/>
          </a:p>
        </p:txBody>
      </p:sp>
      <p:sp>
        <p:nvSpPr>
          <p:cNvPr id="144" name="Google Shape;144;g24adaa1044a_0_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4ac76a27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24ac76a27f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u="sng">
                <a:solidFill>
                  <a:schemeClr val="hlink"/>
                </a:solidFill>
                <a:hlinkClick r:id="rId3"/>
              </a:rPr>
              <a:t>https://awealthofcommonsense.com/2023/06/this-is-why-you-stay-the-course/</a:t>
            </a:r>
            <a:endParaRPr b="1"/>
          </a:p>
          <a:p>
            <a:pPr marL="0" lvl="0" indent="0" algn="l" rtl="0">
              <a:spcBef>
                <a:spcPts val="0"/>
              </a:spcBef>
              <a:spcAft>
                <a:spcPts val="0"/>
              </a:spcAft>
              <a:buNone/>
            </a:pPr>
            <a:endParaRPr b="1"/>
          </a:p>
        </p:txBody>
      </p:sp>
      <p:sp>
        <p:nvSpPr>
          <p:cNvPr id="153" name="Google Shape;153;g24ac76a27f6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4adaa1044a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24adaa1044a_0_1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u="sng">
                <a:solidFill>
                  <a:schemeClr val="hlink"/>
                </a:solidFill>
                <a:hlinkClick r:id="rId3"/>
              </a:rPr>
              <a:t>https://awealthofcommonsense.com/2023/01/what-if-we-dont-get-a-recession-this-year/</a:t>
            </a:r>
            <a:endParaRPr b="1"/>
          </a:p>
          <a:p>
            <a:pPr marL="0" lvl="0" indent="0" algn="l" rtl="0">
              <a:spcBef>
                <a:spcPts val="0"/>
              </a:spcBef>
              <a:spcAft>
                <a:spcPts val="0"/>
              </a:spcAft>
              <a:buNone/>
            </a:pPr>
            <a:endParaRPr b="1"/>
          </a:p>
        </p:txBody>
      </p:sp>
      <p:sp>
        <p:nvSpPr>
          <p:cNvPr id="161" name="Google Shape;161;g24adaa1044a_0_1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4adaa1044a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24adaa1044a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u="sng">
                <a:solidFill>
                  <a:schemeClr val="hlink"/>
                </a:solidFill>
                <a:hlinkClick r:id="rId3"/>
              </a:rPr>
              <a:t>https://ritholtz.com/2023/01/why-inflation-has-been-falling/#:~:text=CPI%20inflation%20has%20been%20coming,our%20buying%20behaviors%20are%20normalizing.&amp;text=The%20biggest%20inflationary%20issue%20remains,Owners%20Equivalent%20Rent%20(OER)</a:t>
            </a:r>
            <a:r>
              <a:rPr lang="en-US" b="1"/>
              <a:t>.</a:t>
            </a:r>
            <a:endParaRPr b="1"/>
          </a:p>
          <a:p>
            <a:pPr marL="0" lvl="0" indent="0" algn="l" rtl="0">
              <a:spcBef>
                <a:spcPts val="0"/>
              </a:spcBef>
              <a:spcAft>
                <a:spcPts val="0"/>
              </a:spcAft>
              <a:buNone/>
            </a:pPr>
            <a:endParaRPr b="1"/>
          </a:p>
        </p:txBody>
      </p:sp>
      <p:sp>
        <p:nvSpPr>
          <p:cNvPr id="170" name="Google Shape;170;g24adaa1044a_0_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4adaa1044a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24adaa1044a_0_1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u="sng">
                <a:solidFill>
                  <a:schemeClr val="hlink"/>
                </a:solidFill>
                <a:hlinkClick r:id="rId3"/>
              </a:rPr>
              <a:t>https://awealthofcommonsense.com/2023/08/why-arent-investors-selling-stocks-to-buy-bonds/</a:t>
            </a:r>
            <a:endParaRPr b="1"/>
          </a:p>
          <a:p>
            <a:pPr marL="0" lvl="0" indent="0" algn="l" rtl="0">
              <a:spcBef>
                <a:spcPts val="0"/>
              </a:spcBef>
              <a:spcAft>
                <a:spcPts val="0"/>
              </a:spcAft>
              <a:buNone/>
            </a:pPr>
            <a:endParaRPr b="1"/>
          </a:p>
        </p:txBody>
      </p:sp>
      <p:sp>
        <p:nvSpPr>
          <p:cNvPr id="179" name="Google Shape;179;g24adaa1044a_0_1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0" y="2130426"/>
            <a:ext cx="10363200" cy="1470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165600" y="6356351"/>
            <a:ext cx="386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832950" y="-1623149"/>
            <a:ext cx="4526100" cy="10972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165600" y="6356351"/>
            <a:ext cx="386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285050" y="1828789"/>
            <a:ext cx="5851500" cy="27432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697000" y="-812861"/>
            <a:ext cx="5851500" cy="80265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165600" y="6356351"/>
            <a:ext cx="386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w/subhead">
  <p:cSld name="2_Title w/subhead">
    <p:spTree>
      <p:nvGrpSpPr>
        <p:cNvPr id="1" name="Shape 84"/>
        <p:cNvGrpSpPr/>
        <p:nvPr/>
      </p:nvGrpSpPr>
      <p:grpSpPr>
        <a:xfrm>
          <a:off x="0" y="0"/>
          <a:ext cx="0" cy="0"/>
          <a:chOff x="0" y="0"/>
          <a:chExt cx="0" cy="0"/>
        </a:xfrm>
      </p:grpSpPr>
      <p:sp>
        <p:nvSpPr>
          <p:cNvPr id="85" name="Google Shape;85;p13"/>
          <p:cNvSpPr txBox="1">
            <a:spLocks noGrp="1"/>
          </p:cNvSpPr>
          <p:nvPr>
            <p:ph type="body" idx="1"/>
          </p:nvPr>
        </p:nvSpPr>
        <p:spPr>
          <a:xfrm>
            <a:off x="574333" y="6373882"/>
            <a:ext cx="10861500" cy="261600"/>
          </a:xfrm>
          <a:prstGeom prst="rect">
            <a:avLst/>
          </a:prstGeom>
          <a:noFill/>
          <a:ln>
            <a:noFill/>
          </a:ln>
        </p:spPr>
        <p:txBody>
          <a:bodyPr spcFirstLastPara="1" wrap="square" lIns="91425" tIns="45700" rIns="91425" bIns="45700" anchor="b" anchorCtr="0">
            <a:normAutofit/>
          </a:bodyPr>
          <a:lstStyle>
            <a:lvl1pPr marL="457200" lvl="0" indent="-273050" algn="l" rtl="0">
              <a:lnSpc>
                <a:spcPct val="100000"/>
              </a:lnSpc>
              <a:spcBef>
                <a:spcPts val="0"/>
              </a:spcBef>
              <a:spcAft>
                <a:spcPts val="0"/>
              </a:spcAft>
              <a:buClr>
                <a:srgbClr val="404040"/>
              </a:buClr>
              <a:buSzPts val="700"/>
              <a:buChar char="•"/>
              <a:defRPr sz="700" b="0" i="0" u="none">
                <a:solidFill>
                  <a:srgbClr val="404040"/>
                </a:solidFill>
                <a:latin typeface="Arial Narrow"/>
                <a:ea typeface="Arial Narrow"/>
                <a:cs typeface="Arial Narrow"/>
                <a:sym typeface="Arial Narrow"/>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6" name="Google Shape;86;p13"/>
          <p:cNvSpPr txBox="1">
            <a:spLocks noGrp="1"/>
          </p:cNvSpPr>
          <p:nvPr>
            <p:ph type="title"/>
          </p:nvPr>
        </p:nvSpPr>
        <p:spPr>
          <a:xfrm>
            <a:off x="554182" y="710339"/>
            <a:ext cx="11285100" cy="463200"/>
          </a:xfrm>
          <a:prstGeom prst="rect">
            <a:avLst/>
          </a:prstGeom>
          <a:noFill/>
          <a:ln>
            <a:noFill/>
          </a:ln>
        </p:spPr>
        <p:txBody>
          <a:bodyPr spcFirstLastPara="1" wrap="square" lIns="82050" tIns="41025" rIns="82050" bIns="41025" anchor="ctr" anchorCtr="0">
            <a:noAutofit/>
          </a:bodyPr>
          <a:lstStyle>
            <a:lvl1pPr lvl="0" algn="l" rtl="0">
              <a:lnSpc>
                <a:spcPct val="100000"/>
              </a:lnSpc>
              <a:spcBef>
                <a:spcPts val="0"/>
              </a:spcBef>
              <a:spcAft>
                <a:spcPts val="0"/>
              </a:spcAft>
              <a:buClr>
                <a:srgbClr val="005E74"/>
              </a:buClr>
              <a:buSzPts val="2300"/>
              <a:buFont typeface="Arial"/>
              <a:buNone/>
              <a:defRPr sz="2300" b="0" i="0" u="none">
                <a:solidFill>
                  <a:srgbClr val="005E74"/>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7" name="Google Shape;87;p13"/>
          <p:cNvSpPr txBox="1">
            <a:spLocks noGrp="1"/>
          </p:cNvSpPr>
          <p:nvPr>
            <p:ph type="body" idx="2"/>
          </p:nvPr>
        </p:nvSpPr>
        <p:spPr>
          <a:xfrm>
            <a:off x="554183" y="1131559"/>
            <a:ext cx="11280600" cy="414600"/>
          </a:xfrm>
          <a:prstGeom prst="rect">
            <a:avLst/>
          </a:prstGeom>
          <a:noFill/>
          <a:ln>
            <a:noFill/>
          </a:ln>
        </p:spPr>
        <p:txBody>
          <a:bodyPr spcFirstLastPara="1" wrap="square" lIns="82050" tIns="41025" rIns="82050" bIns="41025" anchor="t" anchorCtr="0">
            <a:noAutofit/>
          </a:bodyPr>
          <a:lstStyle>
            <a:lvl1pPr marL="457200" marR="0" lvl="0" indent="-228600" algn="l" rtl="0">
              <a:lnSpc>
                <a:spcPct val="100000"/>
              </a:lnSpc>
              <a:spcBef>
                <a:spcPts val="1050"/>
              </a:spcBef>
              <a:spcAft>
                <a:spcPts val="0"/>
              </a:spcAft>
              <a:buClr>
                <a:srgbClr val="7F7F7F"/>
              </a:buClr>
              <a:buSzPts val="1400"/>
              <a:buFont typeface="Arial"/>
              <a:buNone/>
              <a:defRPr sz="1400" b="0" i="0" u="none">
                <a:solidFill>
                  <a:srgbClr val="7F7F7F"/>
                </a:solidFill>
                <a:latin typeface="Arial"/>
                <a:ea typeface="Arial"/>
                <a:cs typeface="Arial"/>
                <a:sym typeface="Aria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8" name="Google Shape;88;p13"/>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rgbClr val="888888"/>
                </a:solidFill>
                <a:latin typeface="Arial"/>
                <a:ea typeface="Arial"/>
                <a:cs typeface="Arial"/>
                <a:sym typeface="Arial"/>
              </a:defRPr>
            </a:lvl1pPr>
            <a:lvl2pPr marL="0" marR="0" lvl="1" indent="0" algn="l" rtl="0">
              <a:spcBef>
                <a:spcPts val="0"/>
              </a:spcBef>
              <a:buNone/>
              <a:defRPr sz="1200">
                <a:solidFill>
                  <a:srgbClr val="888888"/>
                </a:solidFill>
                <a:latin typeface="Arial"/>
                <a:ea typeface="Arial"/>
                <a:cs typeface="Arial"/>
                <a:sym typeface="Arial"/>
              </a:defRPr>
            </a:lvl2pPr>
            <a:lvl3pPr marL="0" marR="0" lvl="2" indent="0" algn="l" rtl="0">
              <a:spcBef>
                <a:spcPts val="0"/>
              </a:spcBef>
              <a:buNone/>
              <a:defRPr sz="1200">
                <a:solidFill>
                  <a:srgbClr val="888888"/>
                </a:solidFill>
                <a:latin typeface="Arial"/>
                <a:ea typeface="Arial"/>
                <a:cs typeface="Arial"/>
                <a:sym typeface="Arial"/>
              </a:defRPr>
            </a:lvl3pPr>
            <a:lvl4pPr marL="0" marR="0" lvl="3" indent="0" algn="l" rtl="0">
              <a:spcBef>
                <a:spcPts val="0"/>
              </a:spcBef>
              <a:buNone/>
              <a:defRPr sz="1200">
                <a:solidFill>
                  <a:srgbClr val="888888"/>
                </a:solidFill>
                <a:latin typeface="Arial"/>
                <a:ea typeface="Arial"/>
                <a:cs typeface="Arial"/>
                <a:sym typeface="Arial"/>
              </a:defRPr>
            </a:lvl4pPr>
            <a:lvl5pPr marL="0" marR="0" lvl="4" indent="0" algn="l" rtl="0">
              <a:spcBef>
                <a:spcPts val="0"/>
              </a:spcBef>
              <a:buNone/>
              <a:defRPr sz="1200">
                <a:solidFill>
                  <a:srgbClr val="888888"/>
                </a:solidFill>
                <a:latin typeface="Arial"/>
                <a:ea typeface="Arial"/>
                <a:cs typeface="Arial"/>
                <a:sym typeface="Arial"/>
              </a:defRPr>
            </a:lvl5pPr>
            <a:lvl6pPr marL="0" marR="0" lvl="5" indent="0" algn="l" rtl="0">
              <a:spcBef>
                <a:spcPts val="0"/>
              </a:spcBef>
              <a:buNone/>
              <a:defRPr sz="1200">
                <a:solidFill>
                  <a:srgbClr val="888888"/>
                </a:solidFill>
                <a:latin typeface="Arial"/>
                <a:ea typeface="Arial"/>
                <a:cs typeface="Arial"/>
                <a:sym typeface="Arial"/>
              </a:defRPr>
            </a:lvl6pPr>
            <a:lvl7pPr marL="0" marR="0" lvl="6" indent="0" algn="l" rtl="0">
              <a:spcBef>
                <a:spcPts val="0"/>
              </a:spcBef>
              <a:buNone/>
              <a:defRPr sz="1200">
                <a:solidFill>
                  <a:srgbClr val="888888"/>
                </a:solidFill>
                <a:latin typeface="Arial"/>
                <a:ea typeface="Arial"/>
                <a:cs typeface="Arial"/>
                <a:sym typeface="Arial"/>
              </a:defRPr>
            </a:lvl7pPr>
            <a:lvl8pPr marL="0" marR="0" lvl="7" indent="0" algn="l" rtl="0">
              <a:spcBef>
                <a:spcPts val="0"/>
              </a:spcBef>
              <a:buNone/>
              <a:defRPr sz="1200">
                <a:solidFill>
                  <a:srgbClr val="888888"/>
                </a:solidFill>
                <a:latin typeface="Arial"/>
                <a:ea typeface="Arial"/>
                <a:cs typeface="Arial"/>
                <a:sym typeface="Arial"/>
              </a:defRPr>
            </a:lvl8pPr>
            <a:lvl9pPr marL="0" marR="0" lvl="8" indent="0" algn="l" rtl="0">
              <a:spcBef>
                <a:spcPts val="0"/>
              </a:spcBef>
              <a:buNone/>
              <a:defRPr sz="1200">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89" name="Google Shape;89;p13"/>
          <p:cNvSpPr txBox="1">
            <a:spLocks noGrp="1"/>
          </p:cNvSpPr>
          <p:nvPr>
            <p:ph type="ftr" idx="11"/>
          </p:nvPr>
        </p:nvSpPr>
        <p:spPr>
          <a:xfrm>
            <a:off x="10529455" y="379207"/>
            <a:ext cx="914100" cy="365700"/>
          </a:xfrm>
          <a:prstGeom prst="rect">
            <a:avLst/>
          </a:prstGeom>
          <a:noFill/>
          <a:ln>
            <a:noFill/>
          </a:ln>
        </p:spPr>
        <p:txBody>
          <a:bodyPr spcFirstLastPara="1" wrap="square" lIns="82050" tIns="41025" rIns="82050" bIns="41025" anchor="ctr" anchorCtr="0">
            <a:noAutofit/>
          </a:bodyPr>
          <a:lstStyle>
            <a:lvl1pPr lvl="0" algn="r" rtl="0">
              <a:spcBef>
                <a:spcPts val="0"/>
              </a:spcBef>
              <a:spcAft>
                <a:spcPts val="0"/>
              </a:spcAft>
              <a:buSzPts val="1400"/>
              <a:buNone/>
              <a:defRPr sz="600">
                <a:solidFill>
                  <a:srgbClr val="595959"/>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w/subhead eyebrow 1/2 left">
  <p:cSld name="Title w/subhead eyebrow 1/2 left">
    <p:spTree>
      <p:nvGrpSpPr>
        <p:cNvPr id="1" name="Shape 90"/>
        <p:cNvGrpSpPr/>
        <p:nvPr/>
      </p:nvGrpSpPr>
      <p:grpSpPr>
        <a:xfrm>
          <a:off x="0" y="0"/>
          <a:ext cx="0" cy="0"/>
          <a:chOff x="0" y="0"/>
          <a:chExt cx="0" cy="0"/>
        </a:xfrm>
      </p:grpSpPr>
      <p:sp>
        <p:nvSpPr>
          <p:cNvPr id="91" name="Google Shape;91;p14"/>
          <p:cNvSpPr txBox="1">
            <a:spLocks noGrp="1"/>
          </p:cNvSpPr>
          <p:nvPr>
            <p:ph type="body" idx="1"/>
          </p:nvPr>
        </p:nvSpPr>
        <p:spPr>
          <a:xfrm>
            <a:off x="574333" y="6373882"/>
            <a:ext cx="10861500" cy="261600"/>
          </a:xfrm>
          <a:prstGeom prst="rect">
            <a:avLst/>
          </a:prstGeom>
          <a:noFill/>
          <a:ln>
            <a:noFill/>
          </a:ln>
        </p:spPr>
        <p:txBody>
          <a:bodyPr spcFirstLastPara="1" wrap="square" lIns="91425" tIns="45700" rIns="91425" bIns="45700" anchor="b" anchorCtr="0">
            <a:normAutofit/>
          </a:bodyPr>
          <a:lstStyle>
            <a:lvl1pPr marL="457200" lvl="0" indent="-273050" algn="l" rtl="0">
              <a:lnSpc>
                <a:spcPct val="100000"/>
              </a:lnSpc>
              <a:spcBef>
                <a:spcPts val="0"/>
              </a:spcBef>
              <a:spcAft>
                <a:spcPts val="0"/>
              </a:spcAft>
              <a:buClr>
                <a:srgbClr val="404040"/>
              </a:buClr>
              <a:buSzPts val="700"/>
              <a:buChar char="•"/>
              <a:defRPr sz="700" b="0" i="0" u="none">
                <a:solidFill>
                  <a:srgbClr val="404040"/>
                </a:solidFill>
                <a:latin typeface="Arial Narrow"/>
                <a:ea typeface="Arial Narrow"/>
                <a:cs typeface="Arial Narrow"/>
                <a:sym typeface="Arial Narrow"/>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2" name="Google Shape;92;p14"/>
          <p:cNvSpPr txBox="1">
            <a:spLocks noGrp="1"/>
          </p:cNvSpPr>
          <p:nvPr>
            <p:ph type="title"/>
          </p:nvPr>
        </p:nvSpPr>
        <p:spPr>
          <a:xfrm>
            <a:off x="554182" y="710340"/>
            <a:ext cx="11259900" cy="452700"/>
          </a:xfrm>
          <a:prstGeom prst="rect">
            <a:avLst/>
          </a:prstGeom>
          <a:noFill/>
          <a:ln>
            <a:noFill/>
          </a:ln>
        </p:spPr>
        <p:txBody>
          <a:bodyPr spcFirstLastPara="1" wrap="square" lIns="82050" tIns="41025" rIns="82050" bIns="41025" anchor="ctr" anchorCtr="0">
            <a:noAutofit/>
          </a:bodyPr>
          <a:lstStyle>
            <a:lvl1pPr lvl="0" algn="l" rtl="0">
              <a:lnSpc>
                <a:spcPct val="100000"/>
              </a:lnSpc>
              <a:spcBef>
                <a:spcPts val="0"/>
              </a:spcBef>
              <a:spcAft>
                <a:spcPts val="0"/>
              </a:spcAft>
              <a:buClr>
                <a:srgbClr val="005E74"/>
              </a:buClr>
              <a:buSzPts val="2300"/>
              <a:buFont typeface="Arial"/>
              <a:buNone/>
              <a:defRPr sz="2300" b="0" i="0" u="none">
                <a:solidFill>
                  <a:srgbClr val="005E74"/>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3" name="Google Shape;93;p14"/>
          <p:cNvSpPr txBox="1">
            <a:spLocks noGrp="1"/>
          </p:cNvSpPr>
          <p:nvPr>
            <p:ph type="body" idx="2"/>
          </p:nvPr>
        </p:nvSpPr>
        <p:spPr>
          <a:xfrm>
            <a:off x="554183" y="1131559"/>
            <a:ext cx="11280600" cy="414600"/>
          </a:xfrm>
          <a:prstGeom prst="rect">
            <a:avLst/>
          </a:prstGeom>
          <a:noFill/>
          <a:ln>
            <a:noFill/>
          </a:ln>
        </p:spPr>
        <p:txBody>
          <a:bodyPr spcFirstLastPara="1" wrap="square" lIns="82050" tIns="41025" rIns="82050" bIns="41025" anchor="t" anchorCtr="0">
            <a:noAutofit/>
          </a:bodyPr>
          <a:lstStyle>
            <a:lvl1pPr marL="457200" marR="0" lvl="0" indent="-228600" algn="l" rtl="0">
              <a:lnSpc>
                <a:spcPct val="100000"/>
              </a:lnSpc>
              <a:spcBef>
                <a:spcPts val="1050"/>
              </a:spcBef>
              <a:spcAft>
                <a:spcPts val="0"/>
              </a:spcAft>
              <a:buClr>
                <a:srgbClr val="7F7F7F"/>
              </a:buClr>
              <a:buSzPts val="1400"/>
              <a:buFont typeface="Arial"/>
              <a:buNone/>
              <a:defRPr sz="1400" b="0" i="0" u="none">
                <a:solidFill>
                  <a:srgbClr val="7F7F7F"/>
                </a:solidFill>
                <a:latin typeface="Arial"/>
                <a:ea typeface="Arial"/>
                <a:cs typeface="Arial"/>
                <a:sym typeface="Aria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4" name="Google Shape;94;p14"/>
          <p:cNvSpPr txBox="1">
            <a:spLocks noGrp="1"/>
          </p:cNvSpPr>
          <p:nvPr>
            <p:ph type="body" idx="3"/>
          </p:nvPr>
        </p:nvSpPr>
        <p:spPr>
          <a:xfrm>
            <a:off x="7758545" y="1774029"/>
            <a:ext cx="3944100" cy="4434000"/>
          </a:xfrm>
          <a:prstGeom prst="rect">
            <a:avLst/>
          </a:prstGeom>
          <a:noFill/>
          <a:ln>
            <a:noFill/>
          </a:ln>
        </p:spPr>
        <p:txBody>
          <a:bodyPr spcFirstLastPara="1" wrap="square" lIns="91425" tIns="45700" rIns="91425" bIns="45700" anchor="t" anchorCtr="0">
            <a:normAutofit/>
          </a:bodyPr>
          <a:lstStyle>
            <a:lvl1pPr marL="457200" lvl="0" indent="-317500" algn="l" rtl="0">
              <a:lnSpc>
                <a:spcPct val="110000"/>
              </a:lnSpc>
              <a:spcBef>
                <a:spcPts val="1077"/>
              </a:spcBef>
              <a:spcAft>
                <a:spcPts val="0"/>
              </a:spcAft>
              <a:buClr>
                <a:srgbClr val="000000"/>
              </a:buClr>
              <a:buSzPts val="1400"/>
              <a:buChar char="•"/>
              <a:defRPr sz="1400" b="0" i="0" u="none">
                <a:solidFill>
                  <a:srgbClr val="000000"/>
                </a:solidFill>
                <a:latin typeface="Arial"/>
                <a:ea typeface="Arial"/>
                <a:cs typeface="Arial"/>
                <a:sym typeface="Arial"/>
              </a:defRPr>
            </a:lvl1pPr>
            <a:lvl2pPr marL="914400" lvl="1" indent="-317500" algn="l" rtl="0">
              <a:lnSpc>
                <a:spcPct val="110000"/>
              </a:lnSpc>
              <a:spcBef>
                <a:spcPts val="538"/>
              </a:spcBef>
              <a:spcAft>
                <a:spcPts val="0"/>
              </a:spcAft>
              <a:buClr>
                <a:schemeClr val="dk1"/>
              </a:buClr>
              <a:buSzPts val="1400"/>
              <a:buChar char="–"/>
              <a:defRPr sz="1400" b="0" i="0" u="none">
                <a:solidFill>
                  <a:srgbClr val="000000"/>
                </a:solidFill>
                <a:latin typeface="Arial"/>
                <a:ea typeface="Arial"/>
                <a:cs typeface="Arial"/>
                <a:sym typeface="Arial"/>
              </a:defRPr>
            </a:lvl2pPr>
            <a:lvl3pPr marL="1371600" lvl="2" indent="-311150" algn="l" rtl="0">
              <a:lnSpc>
                <a:spcPct val="110000"/>
              </a:lnSpc>
              <a:spcBef>
                <a:spcPts val="538"/>
              </a:spcBef>
              <a:spcAft>
                <a:spcPts val="0"/>
              </a:spcAft>
              <a:buClr>
                <a:schemeClr val="dk1"/>
              </a:buClr>
              <a:buSzPts val="1300"/>
              <a:buFont typeface="Avenir"/>
              <a:buChar char="–"/>
              <a:defRPr sz="1300" b="0" i="0" u="none">
                <a:solidFill>
                  <a:srgbClr val="000000"/>
                </a:solidFill>
                <a:latin typeface="Arial"/>
                <a:ea typeface="Arial"/>
                <a:cs typeface="Arial"/>
                <a:sym typeface="Arial"/>
              </a:defRPr>
            </a:lvl3pPr>
            <a:lvl4pPr marL="1828800" lvl="3" indent="-292100" algn="l" rtl="0">
              <a:lnSpc>
                <a:spcPct val="110000"/>
              </a:lnSpc>
              <a:spcBef>
                <a:spcPts val="538"/>
              </a:spcBef>
              <a:spcAft>
                <a:spcPts val="0"/>
              </a:spcAft>
              <a:buClr>
                <a:schemeClr val="dk1"/>
              </a:buClr>
              <a:buSzPts val="1000"/>
              <a:buFont typeface="Arial"/>
              <a:buChar char="•"/>
              <a:defRPr sz="1000" b="0" i="0" u="none">
                <a:solidFill>
                  <a:srgbClr val="000000"/>
                </a:solidFill>
                <a:latin typeface="Arial"/>
                <a:ea typeface="Arial"/>
                <a:cs typeface="Arial"/>
                <a:sym typeface="Arial"/>
              </a:defRPr>
            </a:lvl4pPr>
            <a:lvl5pPr marL="2286000" lvl="4" indent="-311150" algn="l" rtl="0">
              <a:spcBef>
                <a:spcPts val="260"/>
              </a:spcBef>
              <a:spcAft>
                <a:spcPts val="0"/>
              </a:spcAft>
              <a:buClr>
                <a:schemeClr val="dk1"/>
              </a:buClr>
              <a:buSzPts val="1300"/>
              <a:buChar char="»"/>
              <a:defRPr sz="1300">
                <a:latin typeface="Avenir"/>
                <a:ea typeface="Avenir"/>
                <a:cs typeface="Avenir"/>
                <a:sym typeface="Aveni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5" name="Google Shape;95;p14"/>
          <p:cNvSpPr txBox="1">
            <a:spLocks noGrp="1"/>
          </p:cNvSpPr>
          <p:nvPr>
            <p:ph type="body" idx="4"/>
          </p:nvPr>
        </p:nvSpPr>
        <p:spPr>
          <a:xfrm>
            <a:off x="698270" y="1868582"/>
            <a:ext cx="6539400" cy="225900"/>
          </a:xfrm>
          <a:prstGeom prst="rect">
            <a:avLst/>
          </a:prstGeom>
          <a:solidFill>
            <a:srgbClr val="7F7F7F"/>
          </a:solidFill>
          <a:ln>
            <a:noFill/>
          </a:ln>
        </p:spPr>
        <p:txBody>
          <a:bodyPr spcFirstLastPara="1" wrap="square" lIns="91425" tIns="65625" rIns="91425" bIns="45700" anchor="t" anchorCtr="0">
            <a:normAutofit/>
          </a:bodyPr>
          <a:lstStyle>
            <a:lvl1pPr marL="457200" lvl="0" indent="-285750" algn="l" rtl="0">
              <a:lnSpc>
                <a:spcPct val="109666"/>
              </a:lnSpc>
              <a:spcBef>
                <a:spcPts val="0"/>
              </a:spcBef>
              <a:spcAft>
                <a:spcPts val="0"/>
              </a:spcAft>
              <a:buClr>
                <a:srgbClr val="FFFFFF"/>
              </a:buClr>
              <a:buSzPts val="900"/>
              <a:buChar char="•"/>
              <a:defRPr sz="900" b="1" i="0" u="none" cap="none">
                <a:solidFill>
                  <a:srgbClr val="FFFFFF"/>
                </a:solidFill>
                <a:latin typeface="Arial"/>
                <a:ea typeface="Arial"/>
                <a:cs typeface="Arial"/>
                <a:sym typeface="Aria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6" name="Google Shape;96;p14"/>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rgbClr val="888888"/>
                </a:solidFill>
                <a:latin typeface="Arial"/>
                <a:ea typeface="Arial"/>
                <a:cs typeface="Arial"/>
                <a:sym typeface="Arial"/>
              </a:defRPr>
            </a:lvl1pPr>
            <a:lvl2pPr marL="0" marR="0" lvl="1" indent="0" algn="l" rtl="0">
              <a:spcBef>
                <a:spcPts val="0"/>
              </a:spcBef>
              <a:buNone/>
              <a:defRPr sz="1200">
                <a:solidFill>
                  <a:srgbClr val="888888"/>
                </a:solidFill>
                <a:latin typeface="Arial"/>
                <a:ea typeface="Arial"/>
                <a:cs typeface="Arial"/>
                <a:sym typeface="Arial"/>
              </a:defRPr>
            </a:lvl2pPr>
            <a:lvl3pPr marL="0" marR="0" lvl="2" indent="0" algn="l" rtl="0">
              <a:spcBef>
                <a:spcPts val="0"/>
              </a:spcBef>
              <a:buNone/>
              <a:defRPr sz="1200">
                <a:solidFill>
                  <a:srgbClr val="888888"/>
                </a:solidFill>
                <a:latin typeface="Arial"/>
                <a:ea typeface="Arial"/>
                <a:cs typeface="Arial"/>
                <a:sym typeface="Arial"/>
              </a:defRPr>
            </a:lvl3pPr>
            <a:lvl4pPr marL="0" marR="0" lvl="3" indent="0" algn="l" rtl="0">
              <a:spcBef>
                <a:spcPts val="0"/>
              </a:spcBef>
              <a:buNone/>
              <a:defRPr sz="1200">
                <a:solidFill>
                  <a:srgbClr val="888888"/>
                </a:solidFill>
                <a:latin typeface="Arial"/>
                <a:ea typeface="Arial"/>
                <a:cs typeface="Arial"/>
                <a:sym typeface="Arial"/>
              </a:defRPr>
            </a:lvl4pPr>
            <a:lvl5pPr marL="0" marR="0" lvl="4" indent="0" algn="l" rtl="0">
              <a:spcBef>
                <a:spcPts val="0"/>
              </a:spcBef>
              <a:buNone/>
              <a:defRPr sz="1200">
                <a:solidFill>
                  <a:srgbClr val="888888"/>
                </a:solidFill>
                <a:latin typeface="Arial"/>
                <a:ea typeface="Arial"/>
                <a:cs typeface="Arial"/>
                <a:sym typeface="Arial"/>
              </a:defRPr>
            </a:lvl5pPr>
            <a:lvl6pPr marL="0" marR="0" lvl="5" indent="0" algn="l" rtl="0">
              <a:spcBef>
                <a:spcPts val="0"/>
              </a:spcBef>
              <a:buNone/>
              <a:defRPr sz="1200">
                <a:solidFill>
                  <a:srgbClr val="888888"/>
                </a:solidFill>
                <a:latin typeface="Arial"/>
                <a:ea typeface="Arial"/>
                <a:cs typeface="Arial"/>
                <a:sym typeface="Arial"/>
              </a:defRPr>
            </a:lvl6pPr>
            <a:lvl7pPr marL="0" marR="0" lvl="6" indent="0" algn="l" rtl="0">
              <a:spcBef>
                <a:spcPts val="0"/>
              </a:spcBef>
              <a:buNone/>
              <a:defRPr sz="1200">
                <a:solidFill>
                  <a:srgbClr val="888888"/>
                </a:solidFill>
                <a:latin typeface="Arial"/>
                <a:ea typeface="Arial"/>
                <a:cs typeface="Arial"/>
                <a:sym typeface="Arial"/>
              </a:defRPr>
            </a:lvl7pPr>
            <a:lvl8pPr marL="0" marR="0" lvl="7" indent="0" algn="l" rtl="0">
              <a:spcBef>
                <a:spcPts val="0"/>
              </a:spcBef>
              <a:buNone/>
              <a:defRPr sz="1200">
                <a:solidFill>
                  <a:srgbClr val="888888"/>
                </a:solidFill>
                <a:latin typeface="Arial"/>
                <a:ea typeface="Arial"/>
                <a:cs typeface="Arial"/>
                <a:sym typeface="Arial"/>
              </a:defRPr>
            </a:lvl8pPr>
            <a:lvl9pPr marL="0" marR="0" lvl="8" indent="0" algn="l" rtl="0">
              <a:spcBef>
                <a:spcPts val="0"/>
              </a:spcBef>
              <a:buNone/>
              <a:defRPr sz="1200">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7" name="Google Shape;97;p14"/>
          <p:cNvSpPr txBox="1">
            <a:spLocks noGrp="1"/>
          </p:cNvSpPr>
          <p:nvPr>
            <p:ph type="ftr" idx="11"/>
          </p:nvPr>
        </p:nvSpPr>
        <p:spPr>
          <a:xfrm>
            <a:off x="10529455" y="379207"/>
            <a:ext cx="914100" cy="365700"/>
          </a:xfrm>
          <a:prstGeom prst="rect">
            <a:avLst/>
          </a:prstGeom>
          <a:noFill/>
          <a:ln>
            <a:noFill/>
          </a:ln>
        </p:spPr>
        <p:txBody>
          <a:bodyPr spcFirstLastPara="1" wrap="square" lIns="82050" tIns="41025" rIns="82050" bIns="41025" anchor="ctr" anchorCtr="0">
            <a:noAutofit/>
          </a:bodyPr>
          <a:lstStyle>
            <a:lvl1pPr lvl="0" algn="r" rtl="0">
              <a:spcBef>
                <a:spcPts val="0"/>
              </a:spcBef>
              <a:spcAft>
                <a:spcPts val="0"/>
              </a:spcAft>
              <a:buSzPts val="1400"/>
              <a:buNone/>
              <a:defRPr sz="600">
                <a:solidFill>
                  <a:srgbClr val="595959"/>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 name="Google Shape;23;p3"/>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165600" y="6356351"/>
            <a:ext cx="386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 name="Google Shape;28;p4"/>
          <p:cNvSpPr txBox="1">
            <a:spLocks noGrp="1"/>
          </p:cNvSpPr>
          <p:nvPr>
            <p:ph type="body" idx="1"/>
          </p:nvPr>
        </p:nvSpPr>
        <p:spPr>
          <a:xfrm>
            <a:off x="609600" y="1600201"/>
            <a:ext cx="10972800" cy="45261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9" name="Google Shape;29;p4"/>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165600" y="6356351"/>
            <a:ext cx="386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963084" y="4406901"/>
            <a:ext cx="10363200" cy="13620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dk1"/>
              </a:buClr>
              <a:buSzPts val="4000"/>
              <a:buFont typeface="Calibri"/>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963084" y="2906713"/>
            <a:ext cx="10363200" cy="1500300"/>
          </a:xfrm>
          <a:prstGeom prst="rect">
            <a:avLst/>
          </a:prstGeom>
          <a:noFill/>
          <a:ln>
            <a:noFill/>
          </a:ln>
        </p:spPr>
        <p:txBody>
          <a:bodyPr spcFirstLastPara="1" wrap="square" lIns="91425" tIns="45700" rIns="91425" bIns="45700" anchor="b" anchorCtr="0">
            <a:normAutofit/>
          </a:bodyPr>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35" name="Google Shape;35;p5"/>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165600" y="6356351"/>
            <a:ext cx="386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609600" y="1600201"/>
            <a:ext cx="5384700" cy="45261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body" idx="2"/>
          </p:nvPr>
        </p:nvSpPr>
        <p:spPr>
          <a:xfrm>
            <a:off x="6197600" y="1600201"/>
            <a:ext cx="5384700" cy="45261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42" name="Google Shape;42;p6"/>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165600" y="6356351"/>
            <a:ext cx="386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609600" y="1535113"/>
            <a:ext cx="5386800" cy="6399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48" name="Google Shape;48;p7"/>
          <p:cNvSpPr txBox="1">
            <a:spLocks noGrp="1"/>
          </p:cNvSpPr>
          <p:nvPr>
            <p:ph type="body" idx="2"/>
          </p:nvPr>
        </p:nvSpPr>
        <p:spPr>
          <a:xfrm>
            <a:off x="609600" y="2174875"/>
            <a:ext cx="5386800" cy="39513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49" name="Google Shape;49;p7"/>
          <p:cNvSpPr txBox="1">
            <a:spLocks noGrp="1"/>
          </p:cNvSpPr>
          <p:nvPr>
            <p:ph type="body" idx="3"/>
          </p:nvPr>
        </p:nvSpPr>
        <p:spPr>
          <a:xfrm>
            <a:off x="6193368" y="1535113"/>
            <a:ext cx="5388900" cy="6399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50" name="Google Shape;50;p7"/>
          <p:cNvSpPr txBox="1">
            <a:spLocks noGrp="1"/>
          </p:cNvSpPr>
          <p:nvPr>
            <p:ph type="body" idx="4"/>
          </p:nvPr>
        </p:nvSpPr>
        <p:spPr>
          <a:xfrm>
            <a:off x="6193368" y="2174875"/>
            <a:ext cx="5388900" cy="39513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51" name="Google Shape;51;p7"/>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165600" y="6356351"/>
            <a:ext cx="386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165600" y="6356351"/>
            <a:ext cx="386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09601" y="273050"/>
            <a:ext cx="4011000" cy="11622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4766733" y="273051"/>
            <a:ext cx="6815700" cy="58530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09601" y="1435101"/>
            <a:ext cx="4011000" cy="46911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165600" y="6356351"/>
            <a:ext cx="386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89717" y="4800600"/>
            <a:ext cx="7315200" cy="5667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7" name="Google Shape;67;p10"/>
          <p:cNvSpPr>
            <a:spLocks noGrp="1"/>
          </p:cNvSpPr>
          <p:nvPr>
            <p:ph type="pic" idx="2"/>
          </p:nvPr>
        </p:nvSpPr>
        <p:spPr>
          <a:xfrm>
            <a:off x="2389717" y="612775"/>
            <a:ext cx="7315200" cy="4114800"/>
          </a:xfrm>
          <a:prstGeom prst="rect">
            <a:avLst/>
          </a:prstGeom>
          <a:noFill/>
          <a:ln>
            <a:noFill/>
          </a:ln>
        </p:spPr>
      </p:sp>
      <p:sp>
        <p:nvSpPr>
          <p:cNvPr id="68" name="Google Shape;68;p10"/>
          <p:cNvSpPr txBox="1">
            <a:spLocks noGrp="1"/>
          </p:cNvSpPr>
          <p:nvPr>
            <p:ph type="body" idx="1"/>
          </p:nvPr>
        </p:nvSpPr>
        <p:spPr>
          <a:xfrm>
            <a:off x="2389717" y="5367338"/>
            <a:ext cx="7315200" cy="8049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165600" y="6356351"/>
            <a:ext cx="386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1"/>
            <a:ext cx="10972800" cy="45261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165600" y="6356351"/>
            <a:ext cx="38607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canva.com/link?target=mailto%3Ainfo%40ritholtzwealth.com&amp;design=DAFAy8PNASg&amp;accessRole=viewer&amp;linkSource=documen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103" name="Google Shape;103;p15"/>
          <p:cNvSpPr txBox="1">
            <a:spLocks noGrp="1"/>
          </p:cNvSpPr>
          <p:nvPr>
            <p:ph type="ctrTitle"/>
          </p:nvPr>
        </p:nvSpPr>
        <p:spPr>
          <a:xfrm>
            <a:off x="1219200" y="2527092"/>
            <a:ext cx="9753600" cy="105251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3C68"/>
              </a:buClr>
              <a:buSzPts val="5500"/>
              <a:buFont typeface="Archivo Black"/>
              <a:buNone/>
            </a:pPr>
            <a:r>
              <a:rPr lang="en-US" sz="5500">
                <a:solidFill>
                  <a:srgbClr val="003C68"/>
                </a:solidFill>
                <a:latin typeface="Archivo Black"/>
                <a:ea typeface="Archivo Black"/>
                <a:cs typeface="Archivo Black"/>
                <a:sym typeface="Archivo Black"/>
              </a:rPr>
              <a:t>To Tell You The Truth…</a:t>
            </a:r>
            <a:endParaRPr>
              <a:solidFill>
                <a:srgbClr val="FF0000"/>
              </a:solidFill>
            </a:endParaRPr>
          </a:p>
        </p:txBody>
      </p:sp>
      <p:sp>
        <p:nvSpPr>
          <p:cNvPr id="104" name="Google Shape;104;p15"/>
          <p:cNvSpPr txBox="1"/>
          <p:nvPr/>
        </p:nvSpPr>
        <p:spPr>
          <a:xfrm>
            <a:off x="1538300" y="3886200"/>
            <a:ext cx="9144000" cy="12192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4D4E53"/>
              </a:buClr>
              <a:buSzPts val="2200"/>
              <a:buFont typeface="Avenir"/>
              <a:buNone/>
            </a:pPr>
            <a:r>
              <a:rPr lang="en-US" sz="2000">
                <a:solidFill>
                  <a:srgbClr val="4D4E53"/>
                </a:solidFill>
                <a:latin typeface="Avenir"/>
                <a:ea typeface="Avenir"/>
                <a:cs typeface="Avenir"/>
                <a:sym typeface="Avenir"/>
              </a:rPr>
              <a:t>Downtown Josh Brown</a:t>
            </a:r>
            <a:br>
              <a:rPr lang="en-US" sz="2000">
                <a:solidFill>
                  <a:srgbClr val="4D4E53"/>
                </a:solidFill>
                <a:latin typeface="Avenir"/>
                <a:ea typeface="Avenir"/>
                <a:cs typeface="Avenir"/>
                <a:sym typeface="Avenir"/>
              </a:rPr>
            </a:br>
            <a:r>
              <a:rPr lang="en-US" sz="2000">
                <a:solidFill>
                  <a:srgbClr val="4D4E53"/>
                </a:solidFill>
                <a:latin typeface="Avenir"/>
                <a:ea typeface="Avenir"/>
                <a:cs typeface="Avenir"/>
                <a:sym typeface="Avenir"/>
              </a:rPr>
              <a:t>Stansberry Conference</a:t>
            </a:r>
            <a:br>
              <a:rPr lang="en-US" sz="2000">
                <a:solidFill>
                  <a:srgbClr val="4D4E53"/>
                </a:solidFill>
                <a:latin typeface="Avenir"/>
                <a:ea typeface="Avenir"/>
                <a:cs typeface="Avenir"/>
                <a:sym typeface="Avenir"/>
              </a:rPr>
            </a:br>
            <a:r>
              <a:rPr lang="en-US" sz="2000">
                <a:solidFill>
                  <a:srgbClr val="4D4E53"/>
                </a:solidFill>
                <a:latin typeface="Avenir"/>
                <a:ea typeface="Avenir"/>
                <a:cs typeface="Avenir"/>
                <a:sym typeface="Avenir"/>
              </a:rPr>
              <a:t> October</a:t>
            </a:r>
            <a:r>
              <a:rPr lang="en-US" sz="2000" i="0" u="none" strike="noStrike" cap="none">
                <a:solidFill>
                  <a:srgbClr val="4D4E53"/>
                </a:solidFill>
                <a:latin typeface="Avenir"/>
                <a:ea typeface="Avenir"/>
                <a:cs typeface="Avenir"/>
                <a:sym typeface="Avenir"/>
              </a:rPr>
              <a:t> 2023</a:t>
            </a:r>
            <a:endParaRPr sz="2000">
              <a:latin typeface="Avenir"/>
              <a:ea typeface="Avenir"/>
              <a:cs typeface="Avenir"/>
              <a:sym typeface="Avenir"/>
            </a:endParaRPr>
          </a:p>
        </p:txBody>
      </p:sp>
      <p:sp>
        <p:nvSpPr>
          <p:cNvPr id="105" name="Google Shape;105;p15"/>
          <p:cNvSpPr txBox="1"/>
          <p:nvPr/>
        </p:nvSpPr>
        <p:spPr>
          <a:xfrm>
            <a:off x="2133600" y="6063963"/>
            <a:ext cx="79248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F3F3F"/>
              </a:buClr>
              <a:buSzPts val="800"/>
              <a:buFont typeface="Arial Narrow"/>
              <a:buNone/>
            </a:pPr>
            <a:r>
              <a:rPr lang="en-US" sz="800" b="0" i="1" u="none" strike="noStrike" cap="none">
                <a:solidFill>
                  <a:srgbClr val="3F3F3F"/>
                </a:solidFill>
                <a:latin typeface="Arial Narrow"/>
                <a:ea typeface="Arial Narrow"/>
                <a:cs typeface="Arial Narrow"/>
                <a:sym typeface="Arial Narrow"/>
              </a:rPr>
              <a:t>Ritholtz Wealth Management is a Registered Investment Adviser. This presentation is solely for informational purposes. Advisory services are only offered to clients or prospective clients where Ritholtz Wealth Management and its representatives are properly licensed or exempt from licensure. Past performance is no guarantee of future returns. Investing involves risk and possible loss of principal capital. No advice may be rendered by Ritholtz Wealth Management unless a client service agreement is in place. </a:t>
            </a:r>
            <a:endParaRPr sz="800" b="0" i="0" u="none" strike="noStrike" cap="none">
              <a:solidFill>
                <a:srgbClr val="3F3F3F"/>
              </a:solidFill>
              <a:latin typeface="Arial Narrow"/>
              <a:ea typeface="Arial Narrow"/>
              <a:cs typeface="Arial Narrow"/>
              <a:sym typeface="Arial Narrow"/>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0"/>
        <p:cNvGrpSpPr/>
        <p:nvPr/>
      </p:nvGrpSpPr>
      <p:grpSpPr>
        <a:xfrm>
          <a:off x="0" y="0"/>
          <a:ext cx="0" cy="0"/>
          <a:chOff x="0" y="0"/>
          <a:chExt cx="0" cy="0"/>
        </a:xfrm>
      </p:grpSpPr>
      <p:sp>
        <p:nvSpPr>
          <p:cNvPr id="191" name="Google Shape;191;p24"/>
          <p:cNvSpPr txBox="1"/>
          <p:nvPr/>
        </p:nvSpPr>
        <p:spPr>
          <a:xfrm>
            <a:off x="8534400" y="6492876"/>
            <a:ext cx="2133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200">
              <a:solidFill>
                <a:schemeClr val="lt1"/>
              </a:solidFill>
              <a:latin typeface="Arial"/>
              <a:ea typeface="Arial"/>
              <a:cs typeface="Arial"/>
              <a:sym typeface="Arial"/>
            </a:endParaRPr>
          </a:p>
        </p:txBody>
      </p:sp>
      <p:sp>
        <p:nvSpPr>
          <p:cNvPr id="192" name="Google Shape;192;p24"/>
          <p:cNvSpPr txBox="1">
            <a:spLocks noGrp="1"/>
          </p:cNvSpPr>
          <p:nvPr>
            <p:ph type="title"/>
          </p:nvPr>
        </p:nvSpPr>
        <p:spPr>
          <a:xfrm>
            <a:off x="0" y="174086"/>
            <a:ext cx="12192000" cy="816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3C68"/>
              </a:buClr>
              <a:buSzPts val="3200"/>
              <a:buFont typeface="Avenir"/>
              <a:buNone/>
            </a:pPr>
            <a:r>
              <a:rPr lang="en-US" sz="3200" b="1">
                <a:solidFill>
                  <a:srgbClr val="003C68"/>
                </a:solidFill>
                <a:latin typeface="Avenir"/>
                <a:ea typeface="Avenir"/>
                <a:cs typeface="Avenir"/>
                <a:sym typeface="Avenir"/>
              </a:rPr>
              <a:t>Steepening Yield Curve </a:t>
            </a:r>
            <a:endParaRPr/>
          </a:p>
        </p:txBody>
      </p:sp>
      <p:sp>
        <p:nvSpPr>
          <p:cNvPr id="193" name="Google Shape;193;p24"/>
          <p:cNvSpPr txBox="1"/>
          <p:nvPr/>
        </p:nvSpPr>
        <p:spPr>
          <a:xfrm>
            <a:off x="228600" y="6365918"/>
            <a:ext cx="5029200" cy="23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i="1">
                <a:solidFill>
                  <a:schemeClr val="dk1"/>
                </a:solidFill>
                <a:latin typeface="Arial"/>
                <a:ea typeface="Arial"/>
                <a:cs typeface="Arial"/>
                <a:sym typeface="Arial"/>
              </a:rPr>
              <a:t>Data Source: A</a:t>
            </a:r>
            <a:r>
              <a:rPr lang="en-US" sz="900" i="1">
                <a:solidFill>
                  <a:schemeClr val="dk1"/>
                </a:solidFill>
              </a:rPr>
              <a:t> Wealth of Common Sense</a:t>
            </a:r>
            <a:r>
              <a:rPr lang="en-US" sz="900" i="1">
                <a:solidFill>
                  <a:schemeClr val="dk1"/>
                </a:solidFill>
                <a:latin typeface="Arial"/>
                <a:ea typeface="Arial"/>
                <a:cs typeface="Arial"/>
                <a:sym typeface="Arial"/>
              </a:rPr>
              <a:t>, As of </a:t>
            </a:r>
            <a:r>
              <a:rPr lang="en-US" sz="900" i="1">
                <a:solidFill>
                  <a:schemeClr val="dk1"/>
                </a:solidFill>
              </a:rPr>
              <a:t>10</a:t>
            </a:r>
            <a:r>
              <a:rPr lang="en-US" sz="900" i="1">
                <a:solidFill>
                  <a:schemeClr val="dk1"/>
                </a:solidFill>
                <a:latin typeface="Arial"/>
                <a:ea typeface="Arial"/>
                <a:cs typeface="Arial"/>
                <a:sym typeface="Arial"/>
              </a:rPr>
              <a:t>/</a:t>
            </a:r>
            <a:r>
              <a:rPr lang="en-US" sz="900" i="1">
                <a:solidFill>
                  <a:schemeClr val="dk1"/>
                </a:solidFill>
              </a:rPr>
              <a:t>3</a:t>
            </a:r>
            <a:r>
              <a:rPr lang="en-US" sz="900" i="1">
                <a:solidFill>
                  <a:schemeClr val="dk1"/>
                </a:solidFill>
                <a:latin typeface="Arial"/>
                <a:ea typeface="Arial"/>
                <a:cs typeface="Arial"/>
                <a:sym typeface="Arial"/>
              </a:rPr>
              <a:t>/23</a:t>
            </a:r>
            <a:endParaRPr/>
          </a:p>
        </p:txBody>
      </p:sp>
      <p:pic>
        <p:nvPicPr>
          <p:cNvPr id="194" name="Google Shape;194;p24"/>
          <p:cNvPicPr preferRelativeResize="0"/>
          <p:nvPr/>
        </p:nvPicPr>
        <p:blipFill>
          <a:blip r:embed="rId4">
            <a:alphaModFix/>
          </a:blip>
          <a:stretch>
            <a:fillRect/>
          </a:stretch>
        </p:blipFill>
        <p:spPr>
          <a:xfrm>
            <a:off x="2587800" y="1075036"/>
            <a:ext cx="7016407" cy="507043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9"/>
        <p:cNvGrpSpPr/>
        <p:nvPr/>
      </p:nvGrpSpPr>
      <p:grpSpPr>
        <a:xfrm>
          <a:off x="0" y="0"/>
          <a:ext cx="0" cy="0"/>
          <a:chOff x="0" y="0"/>
          <a:chExt cx="0" cy="0"/>
        </a:xfrm>
      </p:grpSpPr>
      <p:sp>
        <p:nvSpPr>
          <p:cNvPr id="200" name="Google Shape;200;p25"/>
          <p:cNvSpPr txBox="1"/>
          <p:nvPr/>
        </p:nvSpPr>
        <p:spPr>
          <a:xfrm>
            <a:off x="8534400" y="6492876"/>
            <a:ext cx="2133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200">
              <a:solidFill>
                <a:schemeClr val="lt1"/>
              </a:solidFill>
              <a:latin typeface="Arial"/>
              <a:ea typeface="Arial"/>
              <a:cs typeface="Arial"/>
              <a:sym typeface="Arial"/>
            </a:endParaRPr>
          </a:p>
        </p:txBody>
      </p:sp>
      <p:sp>
        <p:nvSpPr>
          <p:cNvPr id="201" name="Google Shape;201;p25"/>
          <p:cNvSpPr txBox="1">
            <a:spLocks noGrp="1"/>
          </p:cNvSpPr>
          <p:nvPr>
            <p:ph type="title"/>
          </p:nvPr>
        </p:nvSpPr>
        <p:spPr>
          <a:xfrm>
            <a:off x="0" y="174086"/>
            <a:ext cx="12192000" cy="816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3C68"/>
              </a:buClr>
              <a:buSzPts val="3200"/>
              <a:buFont typeface="Avenir"/>
              <a:buNone/>
            </a:pPr>
            <a:r>
              <a:rPr lang="en-US" sz="3200" b="1">
                <a:solidFill>
                  <a:srgbClr val="003C68"/>
                </a:solidFill>
                <a:latin typeface="Avenir"/>
                <a:ea typeface="Avenir"/>
                <a:cs typeface="Avenir"/>
                <a:sym typeface="Avenir"/>
              </a:rPr>
              <a:t>Why Aren’t Housing Prices Crashing?</a:t>
            </a:r>
            <a:endParaRPr/>
          </a:p>
        </p:txBody>
      </p:sp>
      <p:sp>
        <p:nvSpPr>
          <p:cNvPr id="202" name="Google Shape;202;p25"/>
          <p:cNvSpPr txBox="1"/>
          <p:nvPr/>
        </p:nvSpPr>
        <p:spPr>
          <a:xfrm>
            <a:off x="228600" y="6365918"/>
            <a:ext cx="5029200" cy="23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i="1">
                <a:solidFill>
                  <a:schemeClr val="dk1"/>
                </a:solidFill>
                <a:latin typeface="Arial"/>
                <a:ea typeface="Arial"/>
                <a:cs typeface="Arial"/>
                <a:sym typeface="Arial"/>
              </a:rPr>
              <a:t>Data Source: A</a:t>
            </a:r>
            <a:r>
              <a:rPr lang="en-US" sz="900" i="1">
                <a:solidFill>
                  <a:schemeClr val="dk1"/>
                </a:solidFill>
              </a:rPr>
              <a:t> Wealth of Common Sense</a:t>
            </a:r>
            <a:r>
              <a:rPr lang="en-US" sz="900" i="1">
                <a:solidFill>
                  <a:schemeClr val="dk1"/>
                </a:solidFill>
                <a:latin typeface="Arial"/>
                <a:ea typeface="Arial"/>
                <a:cs typeface="Arial"/>
                <a:sym typeface="Arial"/>
              </a:rPr>
              <a:t>, As of </a:t>
            </a:r>
            <a:r>
              <a:rPr lang="en-US" sz="900" i="1">
                <a:solidFill>
                  <a:schemeClr val="dk1"/>
                </a:solidFill>
              </a:rPr>
              <a:t>8</a:t>
            </a:r>
            <a:r>
              <a:rPr lang="en-US" sz="900" i="1">
                <a:solidFill>
                  <a:schemeClr val="dk1"/>
                </a:solidFill>
                <a:latin typeface="Arial"/>
                <a:ea typeface="Arial"/>
                <a:cs typeface="Arial"/>
                <a:sym typeface="Arial"/>
              </a:rPr>
              <a:t>/</a:t>
            </a:r>
            <a:r>
              <a:rPr lang="en-US" sz="900" i="1">
                <a:solidFill>
                  <a:schemeClr val="dk1"/>
                </a:solidFill>
              </a:rPr>
              <a:t>6</a:t>
            </a:r>
            <a:r>
              <a:rPr lang="en-US" sz="900" i="1">
                <a:solidFill>
                  <a:schemeClr val="dk1"/>
                </a:solidFill>
                <a:latin typeface="Arial"/>
                <a:ea typeface="Arial"/>
                <a:cs typeface="Arial"/>
                <a:sym typeface="Arial"/>
              </a:rPr>
              <a:t>/23</a:t>
            </a:r>
            <a:endParaRPr/>
          </a:p>
        </p:txBody>
      </p:sp>
      <p:pic>
        <p:nvPicPr>
          <p:cNvPr id="203" name="Google Shape;203;p25"/>
          <p:cNvPicPr preferRelativeResize="0"/>
          <p:nvPr/>
        </p:nvPicPr>
        <p:blipFill>
          <a:blip r:embed="rId4">
            <a:alphaModFix/>
          </a:blip>
          <a:stretch>
            <a:fillRect/>
          </a:stretch>
        </p:blipFill>
        <p:spPr>
          <a:xfrm>
            <a:off x="424600" y="1431801"/>
            <a:ext cx="6282029" cy="3994388"/>
          </a:xfrm>
          <a:prstGeom prst="rect">
            <a:avLst/>
          </a:prstGeom>
          <a:noFill/>
          <a:ln>
            <a:noFill/>
          </a:ln>
        </p:spPr>
      </p:pic>
      <p:pic>
        <p:nvPicPr>
          <p:cNvPr id="204" name="Google Shape;204;p25"/>
          <p:cNvPicPr preferRelativeResize="0"/>
          <p:nvPr/>
        </p:nvPicPr>
        <p:blipFill>
          <a:blip r:embed="rId5">
            <a:alphaModFix/>
          </a:blip>
          <a:stretch>
            <a:fillRect/>
          </a:stretch>
        </p:blipFill>
        <p:spPr>
          <a:xfrm>
            <a:off x="7072213" y="3721461"/>
            <a:ext cx="4547250" cy="2578517"/>
          </a:xfrm>
          <a:prstGeom prst="rect">
            <a:avLst/>
          </a:prstGeom>
          <a:noFill/>
          <a:ln>
            <a:noFill/>
          </a:ln>
        </p:spPr>
      </p:pic>
      <p:pic>
        <p:nvPicPr>
          <p:cNvPr id="205" name="Google Shape;205;p25"/>
          <p:cNvPicPr preferRelativeResize="0"/>
          <p:nvPr/>
        </p:nvPicPr>
        <p:blipFill>
          <a:blip r:embed="rId6">
            <a:alphaModFix/>
          </a:blip>
          <a:stretch>
            <a:fillRect/>
          </a:stretch>
        </p:blipFill>
        <p:spPr>
          <a:xfrm>
            <a:off x="6987575" y="990676"/>
            <a:ext cx="4716551" cy="2680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0"/>
        <p:cNvGrpSpPr/>
        <p:nvPr/>
      </p:nvGrpSpPr>
      <p:grpSpPr>
        <a:xfrm>
          <a:off x="0" y="0"/>
          <a:ext cx="0" cy="0"/>
          <a:chOff x="0" y="0"/>
          <a:chExt cx="0" cy="0"/>
        </a:xfrm>
      </p:grpSpPr>
      <p:sp>
        <p:nvSpPr>
          <p:cNvPr id="211" name="Google Shape;211;p26"/>
          <p:cNvSpPr txBox="1"/>
          <p:nvPr/>
        </p:nvSpPr>
        <p:spPr>
          <a:xfrm>
            <a:off x="8534400" y="6492876"/>
            <a:ext cx="2133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200">
              <a:solidFill>
                <a:schemeClr val="lt1"/>
              </a:solidFill>
              <a:latin typeface="Arial"/>
              <a:ea typeface="Arial"/>
              <a:cs typeface="Arial"/>
              <a:sym typeface="Arial"/>
            </a:endParaRPr>
          </a:p>
        </p:txBody>
      </p:sp>
      <p:sp>
        <p:nvSpPr>
          <p:cNvPr id="212" name="Google Shape;212;p26"/>
          <p:cNvSpPr txBox="1">
            <a:spLocks noGrp="1"/>
          </p:cNvSpPr>
          <p:nvPr>
            <p:ph type="title"/>
          </p:nvPr>
        </p:nvSpPr>
        <p:spPr>
          <a:xfrm>
            <a:off x="0" y="174086"/>
            <a:ext cx="12192000" cy="816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3C68"/>
              </a:buClr>
              <a:buSzPts val="3200"/>
              <a:buFont typeface="Avenir"/>
              <a:buNone/>
            </a:pPr>
            <a:r>
              <a:rPr lang="en-US" sz="3200" b="1">
                <a:solidFill>
                  <a:srgbClr val="003C68"/>
                </a:solidFill>
                <a:latin typeface="Avenir"/>
                <a:ea typeface="Avenir"/>
                <a:cs typeface="Avenir"/>
                <a:sym typeface="Avenir"/>
              </a:rPr>
              <a:t>Where Have all the $200k Houses Gone?</a:t>
            </a:r>
            <a:endParaRPr/>
          </a:p>
        </p:txBody>
      </p:sp>
      <p:sp>
        <p:nvSpPr>
          <p:cNvPr id="213" name="Google Shape;213;p26"/>
          <p:cNvSpPr txBox="1"/>
          <p:nvPr/>
        </p:nvSpPr>
        <p:spPr>
          <a:xfrm>
            <a:off x="228600" y="6365918"/>
            <a:ext cx="5029200" cy="23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i="1">
                <a:solidFill>
                  <a:schemeClr val="dk1"/>
                </a:solidFill>
                <a:latin typeface="Arial"/>
                <a:ea typeface="Arial"/>
                <a:cs typeface="Arial"/>
                <a:sym typeface="Arial"/>
              </a:rPr>
              <a:t>Data Source: A</a:t>
            </a:r>
            <a:r>
              <a:rPr lang="en-US" sz="900" i="1">
                <a:solidFill>
                  <a:schemeClr val="dk1"/>
                </a:solidFill>
              </a:rPr>
              <a:t> Wealth of Common Sense</a:t>
            </a:r>
            <a:r>
              <a:rPr lang="en-US" sz="900" i="1">
                <a:solidFill>
                  <a:schemeClr val="dk1"/>
                </a:solidFill>
                <a:latin typeface="Arial"/>
                <a:ea typeface="Arial"/>
                <a:cs typeface="Arial"/>
                <a:sym typeface="Arial"/>
              </a:rPr>
              <a:t>, As of </a:t>
            </a:r>
            <a:r>
              <a:rPr lang="en-US" sz="900" i="1">
                <a:solidFill>
                  <a:schemeClr val="dk1"/>
                </a:solidFill>
              </a:rPr>
              <a:t>2</a:t>
            </a:r>
            <a:r>
              <a:rPr lang="en-US" sz="900" i="1">
                <a:solidFill>
                  <a:schemeClr val="dk1"/>
                </a:solidFill>
                <a:latin typeface="Arial"/>
                <a:ea typeface="Arial"/>
                <a:cs typeface="Arial"/>
                <a:sym typeface="Arial"/>
              </a:rPr>
              <a:t>/</a:t>
            </a:r>
            <a:r>
              <a:rPr lang="en-US" sz="900" i="1">
                <a:solidFill>
                  <a:schemeClr val="dk1"/>
                </a:solidFill>
              </a:rPr>
              <a:t>10</a:t>
            </a:r>
            <a:r>
              <a:rPr lang="en-US" sz="900" i="1">
                <a:solidFill>
                  <a:schemeClr val="dk1"/>
                </a:solidFill>
                <a:latin typeface="Arial"/>
                <a:ea typeface="Arial"/>
                <a:cs typeface="Arial"/>
                <a:sym typeface="Arial"/>
              </a:rPr>
              <a:t>/23</a:t>
            </a:r>
            <a:endParaRPr/>
          </a:p>
        </p:txBody>
      </p:sp>
      <p:pic>
        <p:nvPicPr>
          <p:cNvPr id="214" name="Google Shape;214;p26"/>
          <p:cNvPicPr preferRelativeResize="0"/>
          <p:nvPr/>
        </p:nvPicPr>
        <p:blipFill>
          <a:blip r:embed="rId4">
            <a:alphaModFix/>
          </a:blip>
          <a:stretch>
            <a:fillRect/>
          </a:stretch>
        </p:blipFill>
        <p:spPr>
          <a:xfrm>
            <a:off x="2747963" y="1052361"/>
            <a:ext cx="6696075" cy="4886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9"/>
        <p:cNvGrpSpPr/>
        <p:nvPr/>
      </p:nvGrpSpPr>
      <p:grpSpPr>
        <a:xfrm>
          <a:off x="0" y="0"/>
          <a:ext cx="0" cy="0"/>
          <a:chOff x="0" y="0"/>
          <a:chExt cx="0" cy="0"/>
        </a:xfrm>
      </p:grpSpPr>
      <p:sp>
        <p:nvSpPr>
          <p:cNvPr id="220" name="Google Shape;220;p27"/>
          <p:cNvSpPr txBox="1"/>
          <p:nvPr/>
        </p:nvSpPr>
        <p:spPr>
          <a:xfrm>
            <a:off x="8534400" y="6492876"/>
            <a:ext cx="2133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200">
              <a:solidFill>
                <a:schemeClr val="lt1"/>
              </a:solidFill>
              <a:latin typeface="Arial"/>
              <a:ea typeface="Arial"/>
              <a:cs typeface="Arial"/>
              <a:sym typeface="Arial"/>
            </a:endParaRPr>
          </a:p>
        </p:txBody>
      </p:sp>
      <p:sp>
        <p:nvSpPr>
          <p:cNvPr id="221" name="Google Shape;221;p27"/>
          <p:cNvSpPr txBox="1">
            <a:spLocks noGrp="1"/>
          </p:cNvSpPr>
          <p:nvPr>
            <p:ph type="title"/>
          </p:nvPr>
        </p:nvSpPr>
        <p:spPr>
          <a:xfrm>
            <a:off x="0" y="174086"/>
            <a:ext cx="12192000" cy="816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3C68"/>
              </a:buClr>
              <a:buSzPts val="3200"/>
              <a:buFont typeface="Avenir"/>
              <a:buNone/>
            </a:pPr>
            <a:r>
              <a:rPr lang="en-US" sz="3200" b="1">
                <a:solidFill>
                  <a:srgbClr val="003C68"/>
                </a:solidFill>
                <a:latin typeface="Avenir"/>
                <a:ea typeface="Avenir"/>
                <a:cs typeface="Avenir"/>
                <a:sym typeface="Avenir"/>
              </a:rPr>
              <a:t>Will We Ever See Affordable Housing Prices Again?</a:t>
            </a:r>
            <a:endParaRPr/>
          </a:p>
        </p:txBody>
      </p:sp>
      <p:sp>
        <p:nvSpPr>
          <p:cNvPr id="222" name="Google Shape;222;p27"/>
          <p:cNvSpPr txBox="1"/>
          <p:nvPr/>
        </p:nvSpPr>
        <p:spPr>
          <a:xfrm>
            <a:off x="228600" y="6365918"/>
            <a:ext cx="5029200" cy="23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i="1">
                <a:solidFill>
                  <a:schemeClr val="dk1"/>
                </a:solidFill>
                <a:latin typeface="Arial"/>
                <a:ea typeface="Arial"/>
                <a:cs typeface="Arial"/>
                <a:sym typeface="Arial"/>
              </a:rPr>
              <a:t>Data Source: A</a:t>
            </a:r>
            <a:r>
              <a:rPr lang="en-US" sz="900" i="1">
                <a:solidFill>
                  <a:schemeClr val="dk1"/>
                </a:solidFill>
              </a:rPr>
              <a:t> Wealth of Common Sense</a:t>
            </a:r>
            <a:r>
              <a:rPr lang="en-US" sz="900" i="1">
                <a:solidFill>
                  <a:schemeClr val="dk1"/>
                </a:solidFill>
                <a:latin typeface="Arial"/>
                <a:ea typeface="Arial"/>
                <a:cs typeface="Arial"/>
                <a:sym typeface="Arial"/>
              </a:rPr>
              <a:t>, As of </a:t>
            </a:r>
            <a:r>
              <a:rPr lang="en-US" sz="900" i="1">
                <a:solidFill>
                  <a:schemeClr val="dk1"/>
                </a:solidFill>
              </a:rPr>
              <a:t>8</a:t>
            </a:r>
            <a:r>
              <a:rPr lang="en-US" sz="900" i="1">
                <a:solidFill>
                  <a:schemeClr val="dk1"/>
                </a:solidFill>
                <a:latin typeface="Arial"/>
                <a:ea typeface="Arial"/>
                <a:cs typeface="Arial"/>
                <a:sym typeface="Arial"/>
              </a:rPr>
              <a:t>/</a:t>
            </a:r>
            <a:r>
              <a:rPr lang="en-US" sz="900" i="1">
                <a:solidFill>
                  <a:schemeClr val="dk1"/>
                </a:solidFill>
              </a:rPr>
              <a:t>25</a:t>
            </a:r>
            <a:r>
              <a:rPr lang="en-US" sz="900" i="1">
                <a:solidFill>
                  <a:schemeClr val="dk1"/>
                </a:solidFill>
                <a:latin typeface="Arial"/>
                <a:ea typeface="Arial"/>
                <a:cs typeface="Arial"/>
                <a:sym typeface="Arial"/>
              </a:rPr>
              <a:t>/23</a:t>
            </a:r>
            <a:endParaRPr/>
          </a:p>
        </p:txBody>
      </p:sp>
      <p:pic>
        <p:nvPicPr>
          <p:cNvPr id="223" name="Google Shape;223;p27"/>
          <p:cNvPicPr preferRelativeResize="0"/>
          <p:nvPr/>
        </p:nvPicPr>
        <p:blipFill>
          <a:blip r:embed="rId4">
            <a:alphaModFix/>
          </a:blip>
          <a:stretch>
            <a:fillRect/>
          </a:stretch>
        </p:blipFill>
        <p:spPr>
          <a:xfrm>
            <a:off x="6717850" y="1670825"/>
            <a:ext cx="5188201" cy="3785800"/>
          </a:xfrm>
          <a:prstGeom prst="rect">
            <a:avLst/>
          </a:prstGeom>
          <a:noFill/>
          <a:ln>
            <a:noFill/>
          </a:ln>
        </p:spPr>
      </p:pic>
      <p:pic>
        <p:nvPicPr>
          <p:cNvPr id="224" name="Google Shape;224;p27"/>
          <p:cNvPicPr preferRelativeResize="0"/>
          <p:nvPr/>
        </p:nvPicPr>
        <p:blipFill>
          <a:blip r:embed="rId5">
            <a:alphaModFix/>
          </a:blip>
          <a:stretch>
            <a:fillRect/>
          </a:stretch>
        </p:blipFill>
        <p:spPr>
          <a:xfrm>
            <a:off x="538200" y="1568363"/>
            <a:ext cx="6310450" cy="3990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9"/>
        <p:cNvGrpSpPr/>
        <p:nvPr/>
      </p:nvGrpSpPr>
      <p:grpSpPr>
        <a:xfrm>
          <a:off x="0" y="0"/>
          <a:ext cx="0" cy="0"/>
          <a:chOff x="0" y="0"/>
          <a:chExt cx="0" cy="0"/>
        </a:xfrm>
      </p:grpSpPr>
      <p:sp>
        <p:nvSpPr>
          <p:cNvPr id="230" name="Google Shape;230;p28"/>
          <p:cNvSpPr txBox="1"/>
          <p:nvPr/>
        </p:nvSpPr>
        <p:spPr>
          <a:xfrm>
            <a:off x="8534400" y="6492876"/>
            <a:ext cx="2133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200">
              <a:solidFill>
                <a:schemeClr val="lt1"/>
              </a:solidFill>
              <a:latin typeface="Arial"/>
              <a:ea typeface="Arial"/>
              <a:cs typeface="Arial"/>
              <a:sym typeface="Arial"/>
            </a:endParaRPr>
          </a:p>
        </p:txBody>
      </p:sp>
      <p:sp>
        <p:nvSpPr>
          <p:cNvPr id="231" name="Google Shape;231;p28"/>
          <p:cNvSpPr txBox="1">
            <a:spLocks noGrp="1"/>
          </p:cNvSpPr>
          <p:nvPr>
            <p:ph type="title"/>
          </p:nvPr>
        </p:nvSpPr>
        <p:spPr>
          <a:xfrm>
            <a:off x="0" y="174086"/>
            <a:ext cx="12192000" cy="816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3C68"/>
              </a:buClr>
              <a:buSzPts val="3200"/>
              <a:buFont typeface="Avenir"/>
              <a:buNone/>
            </a:pPr>
            <a:r>
              <a:rPr lang="en-US" sz="3200" b="1">
                <a:solidFill>
                  <a:srgbClr val="003C68"/>
                </a:solidFill>
                <a:latin typeface="Avenir"/>
                <a:ea typeface="Avenir"/>
                <a:cs typeface="Avenir"/>
                <a:sym typeface="Avenir"/>
              </a:rPr>
              <a:t>Demographics Matter</a:t>
            </a:r>
            <a:endParaRPr/>
          </a:p>
        </p:txBody>
      </p:sp>
      <p:sp>
        <p:nvSpPr>
          <p:cNvPr id="232" name="Google Shape;232;p28"/>
          <p:cNvSpPr txBox="1"/>
          <p:nvPr/>
        </p:nvSpPr>
        <p:spPr>
          <a:xfrm>
            <a:off x="228600" y="6365918"/>
            <a:ext cx="5029200" cy="23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i="1">
                <a:solidFill>
                  <a:schemeClr val="dk1"/>
                </a:solidFill>
                <a:latin typeface="Arial"/>
                <a:ea typeface="Arial"/>
                <a:cs typeface="Arial"/>
                <a:sym typeface="Arial"/>
              </a:rPr>
              <a:t>Data Source: A</a:t>
            </a:r>
            <a:r>
              <a:rPr lang="en-US" sz="900" i="1">
                <a:solidFill>
                  <a:schemeClr val="dk1"/>
                </a:solidFill>
              </a:rPr>
              <a:t> Wealth of Common Sense</a:t>
            </a:r>
            <a:r>
              <a:rPr lang="en-US" sz="900" i="1">
                <a:solidFill>
                  <a:schemeClr val="dk1"/>
                </a:solidFill>
                <a:latin typeface="Arial"/>
                <a:ea typeface="Arial"/>
                <a:cs typeface="Arial"/>
                <a:sym typeface="Arial"/>
              </a:rPr>
              <a:t>, As of </a:t>
            </a:r>
            <a:r>
              <a:rPr lang="en-US" sz="900" i="1">
                <a:solidFill>
                  <a:schemeClr val="dk1"/>
                </a:solidFill>
              </a:rPr>
              <a:t>4</a:t>
            </a:r>
            <a:r>
              <a:rPr lang="en-US" sz="900" i="1">
                <a:solidFill>
                  <a:schemeClr val="dk1"/>
                </a:solidFill>
                <a:latin typeface="Arial"/>
                <a:ea typeface="Arial"/>
                <a:cs typeface="Arial"/>
                <a:sym typeface="Arial"/>
              </a:rPr>
              <a:t>/</a:t>
            </a:r>
            <a:r>
              <a:rPr lang="en-US" sz="900" i="1">
                <a:solidFill>
                  <a:schemeClr val="dk1"/>
                </a:solidFill>
              </a:rPr>
              <a:t>11</a:t>
            </a:r>
            <a:r>
              <a:rPr lang="en-US" sz="900" i="1">
                <a:solidFill>
                  <a:schemeClr val="dk1"/>
                </a:solidFill>
                <a:latin typeface="Arial"/>
                <a:ea typeface="Arial"/>
                <a:cs typeface="Arial"/>
                <a:sym typeface="Arial"/>
              </a:rPr>
              <a:t>/23</a:t>
            </a:r>
            <a:endParaRPr/>
          </a:p>
        </p:txBody>
      </p:sp>
      <p:pic>
        <p:nvPicPr>
          <p:cNvPr id="233" name="Google Shape;233;p28"/>
          <p:cNvPicPr preferRelativeResize="0"/>
          <p:nvPr/>
        </p:nvPicPr>
        <p:blipFill>
          <a:blip r:embed="rId4">
            <a:alphaModFix/>
          </a:blip>
          <a:stretch>
            <a:fillRect/>
          </a:stretch>
        </p:blipFill>
        <p:spPr>
          <a:xfrm>
            <a:off x="3709775" y="1066548"/>
            <a:ext cx="4772450" cy="3050374"/>
          </a:xfrm>
          <a:prstGeom prst="rect">
            <a:avLst/>
          </a:prstGeom>
          <a:noFill/>
          <a:ln>
            <a:noFill/>
          </a:ln>
        </p:spPr>
      </p:pic>
      <p:pic>
        <p:nvPicPr>
          <p:cNvPr id="234" name="Google Shape;234;p28"/>
          <p:cNvPicPr preferRelativeResize="0"/>
          <p:nvPr/>
        </p:nvPicPr>
        <p:blipFill>
          <a:blip r:embed="rId5">
            <a:alphaModFix/>
          </a:blip>
          <a:stretch>
            <a:fillRect/>
          </a:stretch>
        </p:blipFill>
        <p:spPr>
          <a:xfrm>
            <a:off x="2762250" y="4160325"/>
            <a:ext cx="6667500" cy="2162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9"/>
        <p:cNvGrpSpPr/>
        <p:nvPr/>
      </p:nvGrpSpPr>
      <p:grpSpPr>
        <a:xfrm>
          <a:off x="0" y="0"/>
          <a:ext cx="0" cy="0"/>
          <a:chOff x="0" y="0"/>
          <a:chExt cx="0" cy="0"/>
        </a:xfrm>
      </p:grpSpPr>
      <p:sp>
        <p:nvSpPr>
          <p:cNvPr id="240" name="Google Shape;240;p29"/>
          <p:cNvSpPr txBox="1"/>
          <p:nvPr/>
        </p:nvSpPr>
        <p:spPr>
          <a:xfrm>
            <a:off x="8534400" y="6492876"/>
            <a:ext cx="2133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200">
              <a:solidFill>
                <a:schemeClr val="lt1"/>
              </a:solidFill>
              <a:latin typeface="Arial"/>
              <a:ea typeface="Arial"/>
              <a:cs typeface="Arial"/>
              <a:sym typeface="Arial"/>
            </a:endParaRPr>
          </a:p>
        </p:txBody>
      </p:sp>
      <p:sp>
        <p:nvSpPr>
          <p:cNvPr id="241" name="Google Shape;241;p29"/>
          <p:cNvSpPr txBox="1">
            <a:spLocks noGrp="1"/>
          </p:cNvSpPr>
          <p:nvPr>
            <p:ph type="title"/>
          </p:nvPr>
        </p:nvSpPr>
        <p:spPr>
          <a:xfrm>
            <a:off x="0" y="174086"/>
            <a:ext cx="12192000" cy="816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3C68"/>
              </a:buClr>
              <a:buSzPts val="3200"/>
              <a:buFont typeface="Avenir"/>
              <a:buNone/>
            </a:pPr>
            <a:r>
              <a:rPr lang="en-US" sz="3200" b="1">
                <a:solidFill>
                  <a:srgbClr val="003C68"/>
                </a:solidFill>
                <a:latin typeface="Avenir"/>
                <a:ea typeface="Avenir"/>
                <a:cs typeface="Avenir"/>
                <a:sym typeface="Avenir"/>
              </a:rPr>
              <a:t>One Year Returns Don’t Matter</a:t>
            </a:r>
            <a:endParaRPr/>
          </a:p>
        </p:txBody>
      </p:sp>
      <p:sp>
        <p:nvSpPr>
          <p:cNvPr id="242" name="Google Shape;242;p29"/>
          <p:cNvSpPr txBox="1"/>
          <p:nvPr/>
        </p:nvSpPr>
        <p:spPr>
          <a:xfrm>
            <a:off x="228600" y="6365918"/>
            <a:ext cx="5029200" cy="23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i="1">
                <a:solidFill>
                  <a:schemeClr val="dk1"/>
                </a:solidFill>
                <a:latin typeface="Arial"/>
                <a:ea typeface="Arial"/>
                <a:cs typeface="Arial"/>
                <a:sym typeface="Arial"/>
              </a:rPr>
              <a:t>Data Source: A</a:t>
            </a:r>
            <a:r>
              <a:rPr lang="en-US" sz="900" i="1">
                <a:solidFill>
                  <a:schemeClr val="dk1"/>
                </a:solidFill>
              </a:rPr>
              <a:t> Wealth of Common Sense</a:t>
            </a:r>
            <a:r>
              <a:rPr lang="en-US" sz="900" i="1">
                <a:solidFill>
                  <a:schemeClr val="dk1"/>
                </a:solidFill>
                <a:latin typeface="Arial"/>
                <a:ea typeface="Arial"/>
                <a:cs typeface="Arial"/>
                <a:sym typeface="Arial"/>
              </a:rPr>
              <a:t>, As of </a:t>
            </a:r>
            <a:r>
              <a:rPr lang="en-US" sz="900" i="1">
                <a:solidFill>
                  <a:schemeClr val="dk1"/>
                </a:solidFill>
              </a:rPr>
              <a:t>7</a:t>
            </a:r>
            <a:r>
              <a:rPr lang="en-US" sz="900" i="1">
                <a:solidFill>
                  <a:schemeClr val="dk1"/>
                </a:solidFill>
                <a:latin typeface="Arial"/>
                <a:ea typeface="Arial"/>
                <a:cs typeface="Arial"/>
                <a:sym typeface="Arial"/>
              </a:rPr>
              <a:t>/</a:t>
            </a:r>
            <a:r>
              <a:rPr lang="en-US" sz="900" i="1">
                <a:solidFill>
                  <a:schemeClr val="dk1"/>
                </a:solidFill>
              </a:rPr>
              <a:t>30</a:t>
            </a:r>
            <a:r>
              <a:rPr lang="en-US" sz="900" i="1">
                <a:solidFill>
                  <a:schemeClr val="dk1"/>
                </a:solidFill>
                <a:latin typeface="Arial"/>
                <a:ea typeface="Arial"/>
                <a:cs typeface="Arial"/>
                <a:sym typeface="Arial"/>
              </a:rPr>
              <a:t>/23</a:t>
            </a:r>
            <a:endParaRPr/>
          </a:p>
        </p:txBody>
      </p:sp>
      <p:pic>
        <p:nvPicPr>
          <p:cNvPr id="243" name="Google Shape;243;p29"/>
          <p:cNvPicPr preferRelativeResize="0"/>
          <p:nvPr/>
        </p:nvPicPr>
        <p:blipFill>
          <a:blip r:embed="rId4">
            <a:alphaModFix/>
          </a:blip>
          <a:stretch>
            <a:fillRect/>
          </a:stretch>
        </p:blipFill>
        <p:spPr>
          <a:xfrm>
            <a:off x="6594550" y="1777325"/>
            <a:ext cx="4950624" cy="3514028"/>
          </a:xfrm>
          <a:prstGeom prst="rect">
            <a:avLst/>
          </a:prstGeom>
          <a:noFill/>
          <a:ln>
            <a:noFill/>
          </a:ln>
        </p:spPr>
      </p:pic>
      <p:pic>
        <p:nvPicPr>
          <p:cNvPr id="244" name="Google Shape;244;p29"/>
          <p:cNvPicPr preferRelativeResize="0"/>
          <p:nvPr/>
        </p:nvPicPr>
        <p:blipFill>
          <a:blip r:embed="rId5">
            <a:alphaModFix/>
          </a:blip>
          <a:stretch>
            <a:fillRect/>
          </a:stretch>
        </p:blipFill>
        <p:spPr>
          <a:xfrm>
            <a:off x="717525" y="1757223"/>
            <a:ext cx="5038726" cy="355422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9"/>
        <p:cNvGrpSpPr/>
        <p:nvPr/>
      </p:nvGrpSpPr>
      <p:grpSpPr>
        <a:xfrm>
          <a:off x="0" y="0"/>
          <a:ext cx="0" cy="0"/>
          <a:chOff x="0" y="0"/>
          <a:chExt cx="0" cy="0"/>
        </a:xfrm>
      </p:grpSpPr>
      <p:sp>
        <p:nvSpPr>
          <p:cNvPr id="250" name="Google Shape;250;p30"/>
          <p:cNvSpPr txBox="1"/>
          <p:nvPr/>
        </p:nvSpPr>
        <p:spPr>
          <a:xfrm>
            <a:off x="8534400" y="6492876"/>
            <a:ext cx="2133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200">
              <a:solidFill>
                <a:schemeClr val="lt1"/>
              </a:solidFill>
              <a:latin typeface="Arial"/>
              <a:ea typeface="Arial"/>
              <a:cs typeface="Arial"/>
              <a:sym typeface="Arial"/>
            </a:endParaRPr>
          </a:p>
        </p:txBody>
      </p:sp>
      <p:sp>
        <p:nvSpPr>
          <p:cNvPr id="251" name="Google Shape;251;p30"/>
          <p:cNvSpPr txBox="1">
            <a:spLocks noGrp="1"/>
          </p:cNvSpPr>
          <p:nvPr>
            <p:ph type="title"/>
          </p:nvPr>
        </p:nvSpPr>
        <p:spPr>
          <a:xfrm>
            <a:off x="0" y="174086"/>
            <a:ext cx="12192000" cy="816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3C68"/>
              </a:buClr>
              <a:buSzPts val="3200"/>
              <a:buFont typeface="Avenir"/>
              <a:buNone/>
            </a:pPr>
            <a:r>
              <a:rPr lang="en-US" sz="3200" b="1">
                <a:solidFill>
                  <a:srgbClr val="003C68"/>
                </a:solidFill>
                <a:latin typeface="Avenir"/>
                <a:ea typeface="Avenir"/>
                <a:cs typeface="Avenir"/>
                <a:sym typeface="Avenir"/>
              </a:rPr>
              <a:t>The Ai Bubble of 2023</a:t>
            </a:r>
            <a:endParaRPr/>
          </a:p>
        </p:txBody>
      </p:sp>
      <p:sp>
        <p:nvSpPr>
          <p:cNvPr id="252" name="Google Shape;252;p30"/>
          <p:cNvSpPr txBox="1"/>
          <p:nvPr/>
        </p:nvSpPr>
        <p:spPr>
          <a:xfrm>
            <a:off x="228600" y="6365918"/>
            <a:ext cx="5029200" cy="23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i="1">
                <a:solidFill>
                  <a:schemeClr val="dk1"/>
                </a:solidFill>
                <a:latin typeface="Arial"/>
                <a:ea typeface="Arial"/>
                <a:cs typeface="Arial"/>
                <a:sym typeface="Arial"/>
              </a:rPr>
              <a:t>Data Source: </a:t>
            </a:r>
            <a:r>
              <a:rPr lang="en-US" sz="900" i="1">
                <a:solidFill>
                  <a:schemeClr val="dk1"/>
                </a:solidFill>
              </a:rPr>
              <a:t>The Reformed Broker</a:t>
            </a:r>
            <a:r>
              <a:rPr lang="en-US" sz="900" i="1">
                <a:solidFill>
                  <a:schemeClr val="dk1"/>
                </a:solidFill>
                <a:latin typeface="Arial"/>
                <a:ea typeface="Arial"/>
                <a:cs typeface="Arial"/>
                <a:sym typeface="Arial"/>
              </a:rPr>
              <a:t>, As of </a:t>
            </a:r>
            <a:r>
              <a:rPr lang="en-US" sz="900" i="1">
                <a:solidFill>
                  <a:schemeClr val="dk1"/>
                </a:solidFill>
              </a:rPr>
              <a:t>2</a:t>
            </a:r>
            <a:r>
              <a:rPr lang="en-US" sz="900" i="1">
                <a:solidFill>
                  <a:schemeClr val="dk1"/>
                </a:solidFill>
                <a:latin typeface="Arial"/>
                <a:ea typeface="Arial"/>
                <a:cs typeface="Arial"/>
                <a:sym typeface="Arial"/>
              </a:rPr>
              <a:t>/</a:t>
            </a:r>
            <a:r>
              <a:rPr lang="en-US" sz="900" i="1">
                <a:solidFill>
                  <a:schemeClr val="dk1"/>
                </a:solidFill>
              </a:rPr>
              <a:t>7</a:t>
            </a:r>
            <a:r>
              <a:rPr lang="en-US" sz="900" i="1">
                <a:solidFill>
                  <a:schemeClr val="dk1"/>
                </a:solidFill>
                <a:latin typeface="Arial"/>
                <a:ea typeface="Arial"/>
                <a:cs typeface="Arial"/>
                <a:sym typeface="Arial"/>
              </a:rPr>
              <a:t>/23</a:t>
            </a:r>
            <a:endParaRPr/>
          </a:p>
        </p:txBody>
      </p:sp>
      <p:pic>
        <p:nvPicPr>
          <p:cNvPr id="253" name="Google Shape;253;p30"/>
          <p:cNvPicPr preferRelativeResize="0"/>
          <p:nvPr/>
        </p:nvPicPr>
        <p:blipFill>
          <a:blip r:embed="rId4">
            <a:alphaModFix/>
          </a:blip>
          <a:stretch>
            <a:fillRect/>
          </a:stretch>
        </p:blipFill>
        <p:spPr>
          <a:xfrm>
            <a:off x="2244113" y="1143086"/>
            <a:ext cx="7703784" cy="507043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8"/>
        <p:cNvGrpSpPr/>
        <p:nvPr/>
      </p:nvGrpSpPr>
      <p:grpSpPr>
        <a:xfrm>
          <a:off x="0" y="0"/>
          <a:ext cx="0" cy="0"/>
          <a:chOff x="0" y="0"/>
          <a:chExt cx="0" cy="0"/>
        </a:xfrm>
      </p:grpSpPr>
      <p:sp>
        <p:nvSpPr>
          <p:cNvPr id="259" name="Google Shape;259;p31"/>
          <p:cNvSpPr txBox="1"/>
          <p:nvPr/>
        </p:nvSpPr>
        <p:spPr>
          <a:xfrm>
            <a:off x="8534400" y="6492876"/>
            <a:ext cx="2133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200">
              <a:solidFill>
                <a:schemeClr val="lt1"/>
              </a:solidFill>
              <a:latin typeface="Arial"/>
              <a:ea typeface="Arial"/>
              <a:cs typeface="Arial"/>
              <a:sym typeface="Arial"/>
            </a:endParaRPr>
          </a:p>
        </p:txBody>
      </p:sp>
      <p:sp>
        <p:nvSpPr>
          <p:cNvPr id="260" name="Google Shape;260;p31"/>
          <p:cNvSpPr txBox="1">
            <a:spLocks noGrp="1"/>
          </p:cNvSpPr>
          <p:nvPr>
            <p:ph type="title"/>
          </p:nvPr>
        </p:nvSpPr>
        <p:spPr>
          <a:xfrm>
            <a:off x="0" y="174086"/>
            <a:ext cx="12192000" cy="816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3C68"/>
              </a:buClr>
              <a:buSzPts val="3200"/>
              <a:buFont typeface="Avenir"/>
              <a:buNone/>
            </a:pPr>
            <a:r>
              <a:rPr lang="en-US" sz="3200" b="1">
                <a:solidFill>
                  <a:srgbClr val="003C68"/>
                </a:solidFill>
                <a:latin typeface="Avenir"/>
                <a:ea typeface="Avenir"/>
                <a:cs typeface="Avenir"/>
                <a:sym typeface="Avenir"/>
              </a:rPr>
              <a:t>The Magnificent 7</a:t>
            </a:r>
            <a:endParaRPr/>
          </a:p>
        </p:txBody>
      </p:sp>
      <p:sp>
        <p:nvSpPr>
          <p:cNvPr id="261" name="Google Shape;261;p31"/>
          <p:cNvSpPr txBox="1"/>
          <p:nvPr/>
        </p:nvSpPr>
        <p:spPr>
          <a:xfrm>
            <a:off x="228600" y="6365918"/>
            <a:ext cx="5029200" cy="23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i="1">
                <a:solidFill>
                  <a:schemeClr val="dk1"/>
                </a:solidFill>
                <a:latin typeface="Arial"/>
                <a:ea typeface="Arial"/>
                <a:cs typeface="Arial"/>
                <a:sym typeface="Arial"/>
              </a:rPr>
              <a:t>Data Source: </a:t>
            </a:r>
            <a:r>
              <a:rPr lang="en-US" sz="900" i="1">
                <a:solidFill>
                  <a:schemeClr val="dk1"/>
                </a:solidFill>
              </a:rPr>
              <a:t>The Irrelevant Investor</a:t>
            </a:r>
            <a:r>
              <a:rPr lang="en-US" sz="900" i="1">
                <a:solidFill>
                  <a:schemeClr val="dk1"/>
                </a:solidFill>
                <a:latin typeface="Arial"/>
                <a:ea typeface="Arial"/>
                <a:cs typeface="Arial"/>
                <a:sym typeface="Arial"/>
              </a:rPr>
              <a:t>, As of </a:t>
            </a:r>
            <a:r>
              <a:rPr lang="en-US" sz="900" i="1">
                <a:solidFill>
                  <a:schemeClr val="dk1"/>
                </a:solidFill>
              </a:rPr>
              <a:t>9/22</a:t>
            </a:r>
            <a:r>
              <a:rPr lang="en-US" sz="900" i="1">
                <a:solidFill>
                  <a:schemeClr val="dk1"/>
                </a:solidFill>
                <a:latin typeface="Arial"/>
                <a:ea typeface="Arial"/>
                <a:cs typeface="Arial"/>
                <a:sym typeface="Arial"/>
              </a:rPr>
              <a:t>/23</a:t>
            </a:r>
            <a:endParaRPr/>
          </a:p>
        </p:txBody>
      </p:sp>
      <p:pic>
        <p:nvPicPr>
          <p:cNvPr id="262" name="Google Shape;262;p31"/>
          <p:cNvPicPr preferRelativeResize="0"/>
          <p:nvPr/>
        </p:nvPicPr>
        <p:blipFill>
          <a:blip r:embed="rId4">
            <a:alphaModFix/>
          </a:blip>
          <a:stretch>
            <a:fillRect/>
          </a:stretch>
        </p:blipFill>
        <p:spPr>
          <a:xfrm>
            <a:off x="517124" y="1778511"/>
            <a:ext cx="5098351" cy="3300990"/>
          </a:xfrm>
          <a:prstGeom prst="rect">
            <a:avLst/>
          </a:prstGeom>
          <a:noFill/>
          <a:ln>
            <a:noFill/>
          </a:ln>
        </p:spPr>
      </p:pic>
      <p:pic>
        <p:nvPicPr>
          <p:cNvPr id="263" name="Google Shape;263;p31"/>
          <p:cNvPicPr preferRelativeResize="0"/>
          <p:nvPr/>
        </p:nvPicPr>
        <p:blipFill>
          <a:blip r:embed="rId5">
            <a:alphaModFix/>
          </a:blip>
          <a:stretch>
            <a:fillRect/>
          </a:stretch>
        </p:blipFill>
        <p:spPr>
          <a:xfrm>
            <a:off x="6012825" y="1689275"/>
            <a:ext cx="5577351" cy="34794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8"/>
        <p:cNvGrpSpPr/>
        <p:nvPr/>
      </p:nvGrpSpPr>
      <p:grpSpPr>
        <a:xfrm>
          <a:off x="0" y="0"/>
          <a:ext cx="0" cy="0"/>
          <a:chOff x="0" y="0"/>
          <a:chExt cx="0" cy="0"/>
        </a:xfrm>
      </p:grpSpPr>
      <p:sp>
        <p:nvSpPr>
          <p:cNvPr id="269" name="Google Shape;269;p32"/>
          <p:cNvSpPr txBox="1"/>
          <p:nvPr/>
        </p:nvSpPr>
        <p:spPr>
          <a:xfrm>
            <a:off x="8534400" y="6492876"/>
            <a:ext cx="2133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200">
              <a:solidFill>
                <a:schemeClr val="lt1"/>
              </a:solidFill>
              <a:latin typeface="Arial"/>
              <a:ea typeface="Arial"/>
              <a:cs typeface="Arial"/>
              <a:sym typeface="Arial"/>
            </a:endParaRPr>
          </a:p>
        </p:txBody>
      </p:sp>
      <p:sp>
        <p:nvSpPr>
          <p:cNvPr id="270" name="Google Shape;270;p32"/>
          <p:cNvSpPr txBox="1">
            <a:spLocks noGrp="1"/>
          </p:cNvSpPr>
          <p:nvPr>
            <p:ph type="title"/>
          </p:nvPr>
        </p:nvSpPr>
        <p:spPr>
          <a:xfrm>
            <a:off x="0" y="174086"/>
            <a:ext cx="12192000" cy="816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3C68"/>
              </a:buClr>
              <a:buSzPts val="3200"/>
              <a:buFont typeface="Avenir"/>
              <a:buNone/>
            </a:pPr>
            <a:r>
              <a:rPr lang="en-US" sz="3200" b="1">
                <a:solidFill>
                  <a:srgbClr val="003C68"/>
                </a:solidFill>
                <a:latin typeface="Avenir"/>
                <a:ea typeface="Avenir"/>
                <a:cs typeface="Avenir"/>
                <a:sym typeface="Avenir"/>
              </a:rPr>
              <a:t>The Not So Magnificent 493</a:t>
            </a:r>
            <a:endParaRPr/>
          </a:p>
        </p:txBody>
      </p:sp>
      <p:sp>
        <p:nvSpPr>
          <p:cNvPr id="271" name="Google Shape;271;p32"/>
          <p:cNvSpPr txBox="1"/>
          <p:nvPr/>
        </p:nvSpPr>
        <p:spPr>
          <a:xfrm>
            <a:off x="228600" y="6365918"/>
            <a:ext cx="5029200" cy="23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i="1">
                <a:solidFill>
                  <a:schemeClr val="dk1"/>
                </a:solidFill>
                <a:latin typeface="Arial"/>
                <a:ea typeface="Arial"/>
                <a:cs typeface="Arial"/>
                <a:sym typeface="Arial"/>
              </a:rPr>
              <a:t>Data Source: </a:t>
            </a:r>
            <a:r>
              <a:rPr lang="en-US" sz="900" i="1">
                <a:solidFill>
                  <a:schemeClr val="dk1"/>
                </a:solidFill>
              </a:rPr>
              <a:t>The Irrelevant Investor</a:t>
            </a:r>
            <a:r>
              <a:rPr lang="en-US" sz="900" i="1">
                <a:solidFill>
                  <a:schemeClr val="dk1"/>
                </a:solidFill>
                <a:latin typeface="Arial"/>
                <a:ea typeface="Arial"/>
                <a:cs typeface="Arial"/>
                <a:sym typeface="Arial"/>
              </a:rPr>
              <a:t>, As of </a:t>
            </a:r>
            <a:r>
              <a:rPr lang="en-US" sz="900" i="1">
                <a:solidFill>
                  <a:schemeClr val="dk1"/>
                </a:solidFill>
              </a:rPr>
              <a:t>9/22</a:t>
            </a:r>
            <a:r>
              <a:rPr lang="en-US" sz="900" i="1">
                <a:solidFill>
                  <a:schemeClr val="dk1"/>
                </a:solidFill>
                <a:latin typeface="Arial"/>
                <a:ea typeface="Arial"/>
                <a:cs typeface="Arial"/>
                <a:sym typeface="Arial"/>
              </a:rPr>
              <a:t>/23</a:t>
            </a:r>
            <a:endParaRPr/>
          </a:p>
        </p:txBody>
      </p:sp>
      <p:pic>
        <p:nvPicPr>
          <p:cNvPr id="272" name="Google Shape;272;p32"/>
          <p:cNvPicPr preferRelativeResize="0"/>
          <p:nvPr/>
        </p:nvPicPr>
        <p:blipFill>
          <a:blip r:embed="rId4">
            <a:alphaModFix/>
          </a:blip>
          <a:stretch>
            <a:fillRect/>
          </a:stretch>
        </p:blipFill>
        <p:spPr>
          <a:xfrm>
            <a:off x="900950" y="1727099"/>
            <a:ext cx="4152900" cy="3724275"/>
          </a:xfrm>
          <a:prstGeom prst="rect">
            <a:avLst/>
          </a:prstGeom>
          <a:noFill/>
          <a:ln>
            <a:noFill/>
          </a:ln>
        </p:spPr>
      </p:pic>
      <p:pic>
        <p:nvPicPr>
          <p:cNvPr id="273" name="Google Shape;273;p32"/>
          <p:cNvPicPr preferRelativeResize="0"/>
          <p:nvPr/>
        </p:nvPicPr>
        <p:blipFill>
          <a:blip r:embed="rId5">
            <a:alphaModFix/>
          </a:blip>
          <a:stretch>
            <a:fillRect/>
          </a:stretch>
        </p:blipFill>
        <p:spPr>
          <a:xfrm>
            <a:off x="5257800" y="1699474"/>
            <a:ext cx="6311624" cy="375191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8"/>
        <p:cNvGrpSpPr/>
        <p:nvPr/>
      </p:nvGrpSpPr>
      <p:grpSpPr>
        <a:xfrm>
          <a:off x="0" y="0"/>
          <a:ext cx="0" cy="0"/>
          <a:chOff x="0" y="0"/>
          <a:chExt cx="0" cy="0"/>
        </a:xfrm>
      </p:grpSpPr>
      <p:sp>
        <p:nvSpPr>
          <p:cNvPr id="279" name="Google Shape;279;p33"/>
          <p:cNvSpPr txBox="1"/>
          <p:nvPr/>
        </p:nvSpPr>
        <p:spPr>
          <a:xfrm>
            <a:off x="8534400" y="6492876"/>
            <a:ext cx="2133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200">
              <a:solidFill>
                <a:schemeClr val="lt1"/>
              </a:solidFill>
              <a:latin typeface="Arial"/>
              <a:ea typeface="Arial"/>
              <a:cs typeface="Arial"/>
              <a:sym typeface="Arial"/>
            </a:endParaRPr>
          </a:p>
        </p:txBody>
      </p:sp>
      <p:sp>
        <p:nvSpPr>
          <p:cNvPr id="280" name="Google Shape;280;p33"/>
          <p:cNvSpPr txBox="1">
            <a:spLocks noGrp="1"/>
          </p:cNvSpPr>
          <p:nvPr>
            <p:ph type="title"/>
          </p:nvPr>
        </p:nvSpPr>
        <p:spPr>
          <a:xfrm>
            <a:off x="0" y="174086"/>
            <a:ext cx="12192000" cy="816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3C68"/>
              </a:buClr>
              <a:buSzPts val="3200"/>
              <a:buFont typeface="Avenir"/>
              <a:buNone/>
            </a:pPr>
            <a:r>
              <a:rPr lang="en-US" sz="3200" b="1">
                <a:solidFill>
                  <a:srgbClr val="003C68"/>
                </a:solidFill>
                <a:latin typeface="Avenir"/>
                <a:ea typeface="Avenir"/>
                <a:cs typeface="Avenir"/>
                <a:sym typeface="Avenir"/>
              </a:rPr>
              <a:t>The Relentless Bid Continues </a:t>
            </a:r>
            <a:endParaRPr/>
          </a:p>
        </p:txBody>
      </p:sp>
      <p:sp>
        <p:nvSpPr>
          <p:cNvPr id="281" name="Google Shape;281;p33"/>
          <p:cNvSpPr txBox="1"/>
          <p:nvPr/>
        </p:nvSpPr>
        <p:spPr>
          <a:xfrm>
            <a:off x="228600" y="6365918"/>
            <a:ext cx="5029200" cy="23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i="1">
                <a:solidFill>
                  <a:schemeClr val="dk1"/>
                </a:solidFill>
                <a:latin typeface="Arial"/>
                <a:ea typeface="Arial"/>
                <a:cs typeface="Arial"/>
                <a:sym typeface="Arial"/>
              </a:rPr>
              <a:t>Data Source: A</a:t>
            </a:r>
            <a:r>
              <a:rPr lang="en-US" sz="900" i="1">
                <a:solidFill>
                  <a:schemeClr val="dk1"/>
                </a:solidFill>
              </a:rPr>
              <a:t> Wealth of Common Sense</a:t>
            </a:r>
            <a:r>
              <a:rPr lang="en-US" sz="900" i="1">
                <a:solidFill>
                  <a:schemeClr val="dk1"/>
                </a:solidFill>
                <a:latin typeface="Arial"/>
                <a:ea typeface="Arial"/>
                <a:cs typeface="Arial"/>
                <a:sym typeface="Arial"/>
              </a:rPr>
              <a:t>, As of </a:t>
            </a:r>
            <a:r>
              <a:rPr lang="en-US" sz="900" i="1">
                <a:solidFill>
                  <a:schemeClr val="dk1"/>
                </a:solidFill>
              </a:rPr>
              <a:t>5</a:t>
            </a:r>
            <a:r>
              <a:rPr lang="en-US" sz="900" i="1">
                <a:solidFill>
                  <a:schemeClr val="dk1"/>
                </a:solidFill>
                <a:latin typeface="Arial"/>
                <a:ea typeface="Arial"/>
                <a:cs typeface="Arial"/>
                <a:sym typeface="Arial"/>
              </a:rPr>
              <a:t>/</a:t>
            </a:r>
            <a:r>
              <a:rPr lang="en-US" sz="900" i="1">
                <a:solidFill>
                  <a:schemeClr val="dk1"/>
                </a:solidFill>
              </a:rPr>
              <a:t>19</a:t>
            </a:r>
            <a:r>
              <a:rPr lang="en-US" sz="900" i="1">
                <a:solidFill>
                  <a:schemeClr val="dk1"/>
                </a:solidFill>
                <a:latin typeface="Arial"/>
                <a:ea typeface="Arial"/>
                <a:cs typeface="Arial"/>
                <a:sym typeface="Arial"/>
              </a:rPr>
              <a:t>/23</a:t>
            </a:r>
            <a:endParaRPr/>
          </a:p>
        </p:txBody>
      </p:sp>
      <p:pic>
        <p:nvPicPr>
          <p:cNvPr id="282" name="Google Shape;282;p33"/>
          <p:cNvPicPr preferRelativeResize="0"/>
          <p:nvPr/>
        </p:nvPicPr>
        <p:blipFill>
          <a:blip r:embed="rId4">
            <a:alphaModFix/>
          </a:blip>
          <a:stretch>
            <a:fillRect/>
          </a:stretch>
        </p:blipFill>
        <p:spPr>
          <a:xfrm>
            <a:off x="1986138" y="1646335"/>
            <a:ext cx="8219736" cy="3565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pic>
        <p:nvPicPr>
          <p:cNvPr id="111" name="Google Shape;111;p16"/>
          <p:cNvPicPr preferRelativeResize="0"/>
          <p:nvPr/>
        </p:nvPicPr>
        <p:blipFill>
          <a:blip r:embed="rId4">
            <a:alphaModFix/>
          </a:blip>
          <a:stretch>
            <a:fillRect/>
          </a:stretch>
        </p:blipFill>
        <p:spPr>
          <a:xfrm>
            <a:off x="202275" y="3197425"/>
            <a:ext cx="11787454" cy="3476300"/>
          </a:xfrm>
          <a:prstGeom prst="rect">
            <a:avLst/>
          </a:prstGeom>
          <a:noFill/>
          <a:ln>
            <a:noFill/>
          </a:ln>
        </p:spPr>
      </p:pic>
      <p:sp>
        <p:nvSpPr>
          <p:cNvPr id="112" name="Google Shape;112;p16"/>
          <p:cNvSpPr txBox="1"/>
          <p:nvPr/>
        </p:nvSpPr>
        <p:spPr>
          <a:xfrm>
            <a:off x="8534400" y="6492876"/>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200">
              <a:solidFill>
                <a:schemeClr val="lt1"/>
              </a:solidFill>
              <a:latin typeface="Arial"/>
              <a:ea typeface="Arial"/>
              <a:cs typeface="Arial"/>
              <a:sym typeface="Arial"/>
            </a:endParaRPr>
          </a:p>
        </p:txBody>
      </p:sp>
      <p:sp>
        <p:nvSpPr>
          <p:cNvPr id="113" name="Google Shape;113;p16"/>
          <p:cNvSpPr txBox="1">
            <a:spLocks noGrp="1"/>
          </p:cNvSpPr>
          <p:nvPr>
            <p:ph type="title"/>
          </p:nvPr>
        </p:nvSpPr>
        <p:spPr>
          <a:xfrm>
            <a:off x="0" y="174086"/>
            <a:ext cx="12192000" cy="816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3C68"/>
              </a:buClr>
              <a:buSzPts val="3200"/>
              <a:buFont typeface="Avenir"/>
              <a:buNone/>
            </a:pPr>
            <a:r>
              <a:rPr lang="en-US" sz="3200" b="1">
                <a:solidFill>
                  <a:srgbClr val="003C68"/>
                </a:solidFill>
                <a:latin typeface="Avenir"/>
                <a:ea typeface="Avenir"/>
                <a:cs typeface="Avenir"/>
                <a:sym typeface="Avenir"/>
              </a:rPr>
              <a:t>Ritholtz Wealth Management</a:t>
            </a:r>
            <a:endParaRPr/>
          </a:p>
        </p:txBody>
      </p:sp>
      <p:sp>
        <p:nvSpPr>
          <p:cNvPr id="114" name="Google Shape;114;p16"/>
          <p:cNvSpPr txBox="1"/>
          <p:nvPr/>
        </p:nvSpPr>
        <p:spPr>
          <a:xfrm>
            <a:off x="228600" y="6365918"/>
            <a:ext cx="5029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pic>
        <p:nvPicPr>
          <p:cNvPr id="115" name="Google Shape;115;p16"/>
          <p:cNvPicPr preferRelativeResize="0"/>
          <p:nvPr/>
        </p:nvPicPr>
        <p:blipFill>
          <a:blip r:embed="rId5">
            <a:alphaModFix/>
          </a:blip>
          <a:stretch>
            <a:fillRect/>
          </a:stretch>
        </p:blipFill>
        <p:spPr>
          <a:xfrm>
            <a:off x="10668000" y="6127750"/>
            <a:ext cx="1187756" cy="365125"/>
          </a:xfrm>
          <a:prstGeom prst="rect">
            <a:avLst/>
          </a:prstGeom>
          <a:noFill/>
          <a:ln>
            <a:noFill/>
          </a:ln>
        </p:spPr>
      </p:pic>
      <p:pic>
        <p:nvPicPr>
          <p:cNvPr id="116" name="Google Shape;116;p16"/>
          <p:cNvPicPr preferRelativeResize="0"/>
          <p:nvPr/>
        </p:nvPicPr>
        <p:blipFill>
          <a:blip r:embed="rId6">
            <a:alphaModFix/>
          </a:blip>
          <a:stretch>
            <a:fillRect/>
          </a:stretch>
        </p:blipFill>
        <p:spPr>
          <a:xfrm>
            <a:off x="2360500" y="738276"/>
            <a:ext cx="3461601" cy="2690726"/>
          </a:xfrm>
          <a:prstGeom prst="rect">
            <a:avLst/>
          </a:prstGeom>
          <a:noFill/>
          <a:ln>
            <a:noFill/>
          </a:ln>
        </p:spPr>
      </p:pic>
      <p:sp>
        <p:nvSpPr>
          <p:cNvPr id="117" name="Google Shape;117;p16"/>
          <p:cNvSpPr txBox="1"/>
          <p:nvPr/>
        </p:nvSpPr>
        <p:spPr>
          <a:xfrm>
            <a:off x="5822100" y="1160125"/>
            <a:ext cx="3097200" cy="16860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chemeClr val="dk2"/>
              </a:buClr>
              <a:buSzPts val="2000"/>
              <a:buFont typeface="Avenir"/>
              <a:buChar char="●"/>
            </a:pPr>
            <a:r>
              <a:rPr lang="en-US" sz="2000" b="1">
                <a:solidFill>
                  <a:schemeClr val="dk2"/>
                </a:solidFill>
                <a:latin typeface="Avenir"/>
                <a:ea typeface="Avenir"/>
                <a:cs typeface="Avenir"/>
                <a:sym typeface="Avenir"/>
              </a:rPr>
              <a:t>61 Employees </a:t>
            </a:r>
            <a:endParaRPr sz="2000" b="1">
              <a:solidFill>
                <a:schemeClr val="dk2"/>
              </a:solidFill>
              <a:latin typeface="Avenir"/>
              <a:ea typeface="Avenir"/>
              <a:cs typeface="Avenir"/>
              <a:sym typeface="Avenir"/>
            </a:endParaRPr>
          </a:p>
          <a:p>
            <a:pPr marL="457200" lvl="0" indent="-355600" algn="l" rtl="0">
              <a:spcBef>
                <a:spcPts val="0"/>
              </a:spcBef>
              <a:spcAft>
                <a:spcPts val="0"/>
              </a:spcAft>
              <a:buClr>
                <a:schemeClr val="dk2"/>
              </a:buClr>
              <a:buSzPts val="2000"/>
              <a:buFont typeface="Avenir"/>
              <a:buChar char="●"/>
            </a:pPr>
            <a:r>
              <a:rPr lang="en-US" sz="2000" b="1">
                <a:solidFill>
                  <a:schemeClr val="dk2"/>
                </a:solidFill>
                <a:latin typeface="Avenir"/>
                <a:ea typeface="Avenir"/>
                <a:cs typeface="Avenir"/>
                <a:sym typeface="Avenir"/>
              </a:rPr>
              <a:t>$3.9B+ AUM </a:t>
            </a:r>
            <a:endParaRPr sz="2000" b="1">
              <a:solidFill>
                <a:schemeClr val="dk2"/>
              </a:solidFill>
              <a:latin typeface="Avenir"/>
              <a:ea typeface="Avenir"/>
              <a:cs typeface="Avenir"/>
              <a:sym typeface="Avenir"/>
            </a:endParaRPr>
          </a:p>
          <a:p>
            <a:pPr marL="457200" lvl="0" indent="-355600" algn="l" rtl="0">
              <a:spcBef>
                <a:spcPts val="0"/>
              </a:spcBef>
              <a:spcAft>
                <a:spcPts val="0"/>
              </a:spcAft>
              <a:buClr>
                <a:schemeClr val="dk2"/>
              </a:buClr>
              <a:buSzPts val="2000"/>
              <a:buFont typeface="Avenir"/>
              <a:buChar char="●"/>
            </a:pPr>
            <a:r>
              <a:rPr lang="en-US" sz="2000" b="1">
                <a:solidFill>
                  <a:schemeClr val="dk2"/>
                </a:solidFill>
                <a:latin typeface="Avenir"/>
                <a:ea typeface="Avenir"/>
                <a:cs typeface="Avenir"/>
                <a:sym typeface="Avenir"/>
              </a:rPr>
              <a:t>4,000+ Clients</a:t>
            </a:r>
            <a:endParaRPr sz="2000" b="1">
              <a:solidFill>
                <a:schemeClr val="dk2"/>
              </a:solidFill>
              <a:latin typeface="Avenir"/>
              <a:ea typeface="Avenir"/>
              <a:cs typeface="Avenir"/>
              <a:sym typeface="Avenir"/>
            </a:endParaRPr>
          </a:p>
          <a:p>
            <a:pPr marL="457200" lvl="0" indent="-355600" algn="l" rtl="0">
              <a:spcBef>
                <a:spcPts val="0"/>
              </a:spcBef>
              <a:spcAft>
                <a:spcPts val="0"/>
              </a:spcAft>
              <a:buClr>
                <a:schemeClr val="dk2"/>
              </a:buClr>
              <a:buSzPts val="2000"/>
              <a:buFont typeface="Avenir"/>
              <a:buChar char="●"/>
            </a:pPr>
            <a:endParaRPr sz="2000" b="1">
              <a:solidFill>
                <a:schemeClr val="dk2"/>
              </a:solidFill>
              <a:latin typeface="Avenir"/>
              <a:ea typeface="Avenir"/>
              <a:cs typeface="Avenir"/>
              <a:sym typeface="Avenir"/>
            </a:endParaRPr>
          </a:p>
          <a:p>
            <a:pPr marL="457200" lvl="0" indent="-355600" algn="l" rtl="0">
              <a:spcBef>
                <a:spcPts val="0"/>
              </a:spcBef>
              <a:spcAft>
                <a:spcPts val="0"/>
              </a:spcAft>
              <a:buClr>
                <a:schemeClr val="dk2"/>
              </a:buClr>
              <a:buSzPts val="2000"/>
              <a:buFont typeface="Avenir"/>
              <a:buChar char="●"/>
            </a:pPr>
            <a:r>
              <a:rPr lang="en-US" sz="2000" b="1">
                <a:solidFill>
                  <a:schemeClr val="dk2"/>
                </a:solidFill>
                <a:latin typeface="Avenir"/>
                <a:ea typeface="Avenir"/>
                <a:cs typeface="Avenir"/>
                <a:sym typeface="Avenir"/>
              </a:rPr>
              <a:t>Organic Growth</a:t>
            </a:r>
            <a:endParaRPr sz="2000" b="1">
              <a:solidFill>
                <a:schemeClr val="dk2"/>
              </a:solidFill>
              <a:latin typeface="Avenir"/>
              <a:ea typeface="Avenir"/>
              <a:cs typeface="Avenir"/>
              <a:sym typeface="Avenir"/>
            </a:endParaRPr>
          </a:p>
          <a:p>
            <a:pPr marL="457200" lvl="0" indent="-355600" algn="l" rtl="0">
              <a:spcBef>
                <a:spcPts val="0"/>
              </a:spcBef>
              <a:spcAft>
                <a:spcPts val="0"/>
              </a:spcAft>
              <a:buClr>
                <a:schemeClr val="dk2"/>
              </a:buClr>
              <a:buSzPts val="2000"/>
              <a:buFont typeface="Avenir"/>
              <a:buChar char="●"/>
            </a:pPr>
            <a:r>
              <a:rPr lang="en-US" sz="2000" b="1">
                <a:solidFill>
                  <a:schemeClr val="dk2"/>
                </a:solidFill>
                <a:latin typeface="Avenir"/>
                <a:ea typeface="Avenir"/>
                <a:cs typeface="Avenir"/>
                <a:sym typeface="Avenir"/>
              </a:rPr>
              <a:t>Earned Media</a:t>
            </a:r>
            <a:endParaRPr sz="2000" b="1">
              <a:solidFill>
                <a:schemeClr val="dk2"/>
              </a:solidFill>
              <a:latin typeface="Avenir"/>
              <a:ea typeface="Avenir"/>
              <a:cs typeface="Avenir"/>
              <a:sym typeface="Avenir"/>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7"/>
        <p:cNvGrpSpPr/>
        <p:nvPr/>
      </p:nvGrpSpPr>
      <p:grpSpPr>
        <a:xfrm>
          <a:off x="0" y="0"/>
          <a:ext cx="0" cy="0"/>
          <a:chOff x="0" y="0"/>
          <a:chExt cx="0" cy="0"/>
        </a:xfrm>
      </p:grpSpPr>
      <p:sp>
        <p:nvSpPr>
          <p:cNvPr id="288" name="Google Shape;288;p34"/>
          <p:cNvSpPr txBox="1"/>
          <p:nvPr/>
        </p:nvSpPr>
        <p:spPr>
          <a:xfrm>
            <a:off x="8534400" y="6492876"/>
            <a:ext cx="2133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200">
              <a:solidFill>
                <a:schemeClr val="lt1"/>
              </a:solidFill>
              <a:latin typeface="Arial"/>
              <a:ea typeface="Arial"/>
              <a:cs typeface="Arial"/>
              <a:sym typeface="Arial"/>
            </a:endParaRPr>
          </a:p>
        </p:txBody>
      </p:sp>
      <p:sp>
        <p:nvSpPr>
          <p:cNvPr id="289" name="Google Shape;289;p34"/>
          <p:cNvSpPr txBox="1">
            <a:spLocks noGrp="1"/>
          </p:cNvSpPr>
          <p:nvPr>
            <p:ph type="title"/>
          </p:nvPr>
        </p:nvSpPr>
        <p:spPr>
          <a:xfrm>
            <a:off x="0" y="174086"/>
            <a:ext cx="12192000" cy="816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3C68"/>
              </a:buClr>
              <a:buSzPts val="3200"/>
              <a:buFont typeface="Avenir"/>
              <a:buNone/>
            </a:pPr>
            <a:r>
              <a:rPr lang="en-US" sz="3200" b="1">
                <a:solidFill>
                  <a:srgbClr val="003C68"/>
                </a:solidFill>
                <a:latin typeface="Avenir"/>
                <a:ea typeface="Avenir"/>
                <a:cs typeface="Avenir"/>
                <a:sym typeface="Avenir"/>
              </a:rPr>
              <a:t>Long Live Buy and Hold </a:t>
            </a:r>
            <a:endParaRPr/>
          </a:p>
        </p:txBody>
      </p:sp>
      <p:sp>
        <p:nvSpPr>
          <p:cNvPr id="290" name="Google Shape;290;p34"/>
          <p:cNvSpPr txBox="1"/>
          <p:nvPr/>
        </p:nvSpPr>
        <p:spPr>
          <a:xfrm>
            <a:off x="228600" y="6365918"/>
            <a:ext cx="5029200" cy="23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i="1">
                <a:solidFill>
                  <a:schemeClr val="dk1"/>
                </a:solidFill>
                <a:latin typeface="Arial"/>
                <a:ea typeface="Arial"/>
                <a:cs typeface="Arial"/>
                <a:sym typeface="Arial"/>
              </a:rPr>
              <a:t>Data Source: A</a:t>
            </a:r>
            <a:r>
              <a:rPr lang="en-US" sz="900" i="1">
                <a:solidFill>
                  <a:schemeClr val="dk1"/>
                </a:solidFill>
              </a:rPr>
              <a:t> Wealth of Common Sense</a:t>
            </a:r>
            <a:r>
              <a:rPr lang="en-US" sz="900" i="1">
                <a:solidFill>
                  <a:schemeClr val="dk1"/>
                </a:solidFill>
                <a:latin typeface="Arial"/>
                <a:ea typeface="Arial"/>
                <a:cs typeface="Arial"/>
                <a:sym typeface="Arial"/>
              </a:rPr>
              <a:t>, As of </a:t>
            </a:r>
            <a:r>
              <a:rPr lang="en-US" sz="900" i="1">
                <a:solidFill>
                  <a:schemeClr val="dk1"/>
                </a:solidFill>
              </a:rPr>
              <a:t>2/17</a:t>
            </a:r>
            <a:r>
              <a:rPr lang="en-US" sz="900" i="1">
                <a:solidFill>
                  <a:schemeClr val="dk1"/>
                </a:solidFill>
                <a:latin typeface="Arial"/>
                <a:ea typeface="Arial"/>
                <a:cs typeface="Arial"/>
                <a:sym typeface="Arial"/>
              </a:rPr>
              <a:t>/23</a:t>
            </a:r>
            <a:endParaRPr/>
          </a:p>
        </p:txBody>
      </p:sp>
      <p:pic>
        <p:nvPicPr>
          <p:cNvPr id="291" name="Google Shape;291;p34"/>
          <p:cNvPicPr preferRelativeResize="0"/>
          <p:nvPr/>
        </p:nvPicPr>
        <p:blipFill>
          <a:blip r:embed="rId4">
            <a:alphaModFix/>
          </a:blip>
          <a:stretch>
            <a:fillRect/>
          </a:stretch>
        </p:blipFill>
        <p:spPr>
          <a:xfrm>
            <a:off x="764900" y="1354962"/>
            <a:ext cx="6096949" cy="4344075"/>
          </a:xfrm>
          <a:prstGeom prst="rect">
            <a:avLst/>
          </a:prstGeom>
          <a:noFill/>
          <a:ln>
            <a:noFill/>
          </a:ln>
        </p:spPr>
      </p:pic>
      <p:pic>
        <p:nvPicPr>
          <p:cNvPr id="292" name="Google Shape;292;p34"/>
          <p:cNvPicPr preferRelativeResize="0"/>
          <p:nvPr/>
        </p:nvPicPr>
        <p:blipFill>
          <a:blip r:embed="rId5">
            <a:alphaModFix/>
          </a:blip>
          <a:stretch>
            <a:fillRect/>
          </a:stretch>
        </p:blipFill>
        <p:spPr>
          <a:xfrm>
            <a:off x="6740875" y="2178512"/>
            <a:ext cx="5148751" cy="2696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7"/>
        <p:cNvGrpSpPr/>
        <p:nvPr/>
      </p:nvGrpSpPr>
      <p:grpSpPr>
        <a:xfrm>
          <a:off x="0" y="0"/>
          <a:ext cx="0" cy="0"/>
          <a:chOff x="0" y="0"/>
          <a:chExt cx="0" cy="0"/>
        </a:xfrm>
      </p:grpSpPr>
      <p:sp>
        <p:nvSpPr>
          <p:cNvPr id="298" name="Google Shape;298;p35"/>
          <p:cNvSpPr txBox="1"/>
          <p:nvPr/>
        </p:nvSpPr>
        <p:spPr>
          <a:xfrm>
            <a:off x="8534400" y="6492876"/>
            <a:ext cx="2133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200">
              <a:solidFill>
                <a:schemeClr val="lt1"/>
              </a:solidFill>
              <a:latin typeface="Arial"/>
              <a:ea typeface="Arial"/>
              <a:cs typeface="Arial"/>
              <a:sym typeface="Arial"/>
            </a:endParaRPr>
          </a:p>
        </p:txBody>
      </p:sp>
      <p:sp>
        <p:nvSpPr>
          <p:cNvPr id="299" name="Google Shape;299;p35"/>
          <p:cNvSpPr txBox="1">
            <a:spLocks noGrp="1"/>
          </p:cNvSpPr>
          <p:nvPr>
            <p:ph type="title"/>
          </p:nvPr>
        </p:nvSpPr>
        <p:spPr>
          <a:xfrm>
            <a:off x="0" y="174086"/>
            <a:ext cx="12192000" cy="816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3C68"/>
              </a:buClr>
              <a:buSzPts val="3200"/>
              <a:buFont typeface="Avenir"/>
              <a:buNone/>
            </a:pPr>
            <a:r>
              <a:rPr lang="en-US" sz="3200" b="1">
                <a:solidFill>
                  <a:srgbClr val="003C68"/>
                </a:solidFill>
                <a:latin typeface="Avenir"/>
                <a:ea typeface="Avenir"/>
                <a:cs typeface="Avenir"/>
                <a:sym typeface="Avenir"/>
              </a:rPr>
              <a:t>Even When the Stock Market Goes Up, it Still Goes Down</a:t>
            </a:r>
            <a:endParaRPr/>
          </a:p>
        </p:txBody>
      </p:sp>
      <p:sp>
        <p:nvSpPr>
          <p:cNvPr id="300" name="Google Shape;300;p35"/>
          <p:cNvSpPr txBox="1"/>
          <p:nvPr/>
        </p:nvSpPr>
        <p:spPr>
          <a:xfrm>
            <a:off x="228600" y="6365918"/>
            <a:ext cx="5029200" cy="23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i="1">
                <a:solidFill>
                  <a:schemeClr val="dk1"/>
                </a:solidFill>
                <a:latin typeface="Arial"/>
                <a:ea typeface="Arial"/>
                <a:cs typeface="Arial"/>
                <a:sym typeface="Arial"/>
              </a:rPr>
              <a:t>Data Source: A</a:t>
            </a:r>
            <a:r>
              <a:rPr lang="en-US" sz="900" i="1">
                <a:solidFill>
                  <a:schemeClr val="dk1"/>
                </a:solidFill>
              </a:rPr>
              <a:t> Wealth of Common Sense</a:t>
            </a:r>
            <a:r>
              <a:rPr lang="en-US" sz="900" i="1">
                <a:solidFill>
                  <a:schemeClr val="dk1"/>
                </a:solidFill>
                <a:latin typeface="Arial"/>
                <a:ea typeface="Arial"/>
                <a:cs typeface="Arial"/>
                <a:sym typeface="Arial"/>
              </a:rPr>
              <a:t>, As of </a:t>
            </a:r>
            <a:r>
              <a:rPr lang="en-US" sz="900" i="1">
                <a:solidFill>
                  <a:schemeClr val="dk1"/>
                </a:solidFill>
              </a:rPr>
              <a:t>8</a:t>
            </a:r>
            <a:r>
              <a:rPr lang="en-US" sz="900" i="1">
                <a:solidFill>
                  <a:schemeClr val="dk1"/>
                </a:solidFill>
                <a:latin typeface="Arial"/>
                <a:ea typeface="Arial"/>
                <a:cs typeface="Arial"/>
                <a:sym typeface="Arial"/>
              </a:rPr>
              <a:t>/</a:t>
            </a:r>
            <a:r>
              <a:rPr lang="en-US" sz="900" i="1">
                <a:solidFill>
                  <a:schemeClr val="dk1"/>
                </a:solidFill>
              </a:rPr>
              <a:t>6</a:t>
            </a:r>
            <a:r>
              <a:rPr lang="en-US" sz="900" i="1">
                <a:solidFill>
                  <a:schemeClr val="dk1"/>
                </a:solidFill>
                <a:latin typeface="Arial"/>
                <a:ea typeface="Arial"/>
                <a:cs typeface="Arial"/>
                <a:sym typeface="Arial"/>
              </a:rPr>
              <a:t>/23</a:t>
            </a:r>
            <a:endParaRPr/>
          </a:p>
        </p:txBody>
      </p:sp>
      <p:pic>
        <p:nvPicPr>
          <p:cNvPr id="301" name="Google Shape;301;p35"/>
          <p:cNvPicPr preferRelativeResize="0"/>
          <p:nvPr/>
        </p:nvPicPr>
        <p:blipFill>
          <a:blip r:embed="rId4">
            <a:alphaModFix/>
          </a:blip>
          <a:stretch>
            <a:fillRect/>
          </a:stretch>
        </p:blipFill>
        <p:spPr>
          <a:xfrm>
            <a:off x="3365925" y="1105286"/>
            <a:ext cx="5391150" cy="48482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6"/>
        <p:cNvGrpSpPr/>
        <p:nvPr/>
      </p:nvGrpSpPr>
      <p:grpSpPr>
        <a:xfrm>
          <a:off x="0" y="0"/>
          <a:ext cx="0" cy="0"/>
          <a:chOff x="0" y="0"/>
          <a:chExt cx="0" cy="0"/>
        </a:xfrm>
      </p:grpSpPr>
      <p:sp>
        <p:nvSpPr>
          <p:cNvPr id="307" name="Google Shape;307;p36"/>
          <p:cNvSpPr txBox="1"/>
          <p:nvPr/>
        </p:nvSpPr>
        <p:spPr>
          <a:xfrm>
            <a:off x="8534400" y="6492876"/>
            <a:ext cx="2133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200">
              <a:solidFill>
                <a:schemeClr val="lt1"/>
              </a:solidFill>
              <a:latin typeface="Arial"/>
              <a:ea typeface="Arial"/>
              <a:cs typeface="Arial"/>
              <a:sym typeface="Arial"/>
            </a:endParaRPr>
          </a:p>
        </p:txBody>
      </p:sp>
      <p:sp>
        <p:nvSpPr>
          <p:cNvPr id="308" name="Google Shape;308;p36"/>
          <p:cNvSpPr txBox="1">
            <a:spLocks noGrp="1"/>
          </p:cNvSpPr>
          <p:nvPr>
            <p:ph type="title"/>
          </p:nvPr>
        </p:nvSpPr>
        <p:spPr>
          <a:xfrm>
            <a:off x="0" y="174086"/>
            <a:ext cx="12192000" cy="816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3C68"/>
              </a:buClr>
              <a:buSzPts val="3200"/>
              <a:buFont typeface="Avenir"/>
              <a:buNone/>
            </a:pPr>
            <a:r>
              <a:rPr lang="en-US" sz="3200" b="1">
                <a:solidFill>
                  <a:srgbClr val="003C68"/>
                </a:solidFill>
                <a:latin typeface="Avenir"/>
                <a:ea typeface="Avenir"/>
                <a:cs typeface="Avenir"/>
                <a:sym typeface="Avenir"/>
              </a:rPr>
              <a:t>Down Years Are a Feature, Not a Bug</a:t>
            </a:r>
            <a:endParaRPr/>
          </a:p>
        </p:txBody>
      </p:sp>
      <p:sp>
        <p:nvSpPr>
          <p:cNvPr id="309" name="Google Shape;309;p36"/>
          <p:cNvSpPr txBox="1"/>
          <p:nvPr/>
        </p:nvSpPr>
        <p:spPr>
          <a:xfrm>
            <a:off x="228600" y="6365918"/>
            <a:ext cx="5029200" cy="23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i="1">
                <a:solidFill>
                  <a:schemeClr val="dk1"/>
                </a:solidFill>
                <a:latin typeface="Arial"/>
                <a:ea typeface="Arial"/>
                <a:cs typeface="Arial"/>
                <a:sym typeface="Arial"/>
              </a:rPr>
              <a:t>Data Source: A</a:t>
            </a:r>
            <a:r>
              <a:rPr lang="en-US" sz="900" i="1">
                <a:solidFill>
                  <a:schemeClr val="dk1"/>
                </a:solidFill>
              </a:rPr>
              <a:t> Wealth of Common Sense</a:t>
            </a:r>
            <a:r>
              <a:rPr lang="en-US" sz="900" i="1">
                <a:solidFill>
                  <a:schemeClr val="dk1"/>
                </a:solidFill>
                <a:latin typeface="Arial"/>
                <a:ea typeface="Arial"/>
                <a:cs typeface="Arial"/>
                <a:sym typeface="Arial"/>
              </a:rPr>
              <a:t>, As of </a:t>
            </a:r>
            <a:r>
              <a:rPr lang="en-US" sz="900" i="1">
                <a:solidFill>
                  <a:schemeClr val="dk1"/>
                </a:solidFill>
              </a:rPr>
              <a:t>1</a:t>
            </a:r>
            <a:r>
              <a:rPr lang="en-US" sz="900" i="1">
                <a:solidFill>
                  <a:schemeClr val="dk1"/>
                </a:solidFill>
                <a:latin typeface="Arial"/>
                <a:ea typeface="Arial"/>
                <a:cs typeface="Arial"/>
                <a:sym typeface="Arial"/>
              </a:rPr>
              <a:t>/</a:t>
            </a:r>
            <a:r>
              <a:rPr lang="en-US" sz="900" i="1">
                <a:solidFill>
                  <a:schemeClr val="dk1"/>
                </a:solidFill>
              </a:rPr>
              <a:t>19</a:t>
            </a:r>
            <a:r>
              <a:rPr lang="en-US" sz="900" i="1">
                <a:solidFill>
                  <a:schemeClr val="dk1"/>
                </a:solidFill>
                <a:latin typeface="Arial"/>
                <a:ea typeface="Arial"/>
                <a:cs typeface="Arial"/>
                <a:sym typeface="Arial"/>
              </a:rPr>
              <a:t>/23</a:t>
            </a:r>
            <a:endParaRPr/>
          </a:p>
        </p:txBody>
      </p:sp>
      <p:pic>
        <p:nvPicPr>
          <p:cNvPr id="310" name="Google Shape;310;p36"/>
          <p:cNvPicPr preferRelativeResize="0"/>
          <p:nvPr/>
        </p:nvPicPr>
        <p:blipFill>
          <a:blip r:embed="rId4">
            <a:alphaModFix/>
          </a:blip>
          <a:stretch>
            <a:fillRect/>
          </a:stretch>
        </p:blipFill>
        <p:spPr>
          <a:xfrm>
            <a:off x="2268513" y="1134023"/>
            <a:ext cx="7654975" cy="5088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5"/>
        <p:cNvGrpSpPr/>
        <p:nvPr/>
      </p:nvGrpSpPr>
      <p:grpSpPr>
        <a:xfrm>
          <a:off x="0" y="0"/>
          <a:ext cx="0" cy="0"/>
          <a:chOff x="0" y="0"/>
          <a:chExt cx="0" cy="0"/>
        </a:xfrm>
      </p:grpSpPr>
      <p:sp>
        <p:nvSpPr>
          <p:cNvPr id="316" name="Google Shape;316;p37"/>
          <p:cNvSpPr txBox="1"/>
          <p:nvPr/>
        </p:nvSpPr>
        <p:spPr>
          <a:xfrm>
            <a:off x="8534400" y="6492876"/>
            <a:ext cx="2133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200">
              <a:solidFill>
                <a:schemeClr val="lt1"/>
              </a:solidFill>
              <a:latin typeface="Arial"/>
              <a:ea typeface="Arial"/>
              <a:cs typeface="Arial"/>
              <a:sym typeface="Arial"/>
            </a:endParaRPr>
          </a:p>
        </p:txBody>
      </p:sp>
      <p:sp>
        <p:nvSpPr>
          <p:cNvPr id="317" name="Google Shape;317;p37"/>
          <p:cNvSpPr txBox="1">
            <a:spLocks noGrp="1"/>
          </p:cNvSpPr>
          <p:nvPr>
            <p:ph type="title"/>
          </p:nvPr>
        </p:nvSpPr>
        <p:spPr>
          <a:xfrm>
            <a:off x="0" y="174086"/>
            <a:ext cx="12192000" cy="816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3C68"/>
              </a:buClr>
              <a:buSzPts val="3200"/>
              <a:buFont typeface="Avenir"/>
              <a:buNone/>
            </a:pPr>
            <a:r>
              <a:rPr lang="en-US" sz="3200" b="1">
                <a:solidFill>
                  <a:srgbClr val="003C68"/>
                </a:solidFill>
                <a:latin typeface="Avenir"/>
                <a:ea typeface="Avenir"/>
                <a:cs typeface="Avenir"/>
                <a:sym typeface="Avenir"/>
              </a:rPr>
              <a:t>Why We Stay the Course </a:t>
            </a:r>
            <a:endParaRPr/>
          </a:p>
        </p:txBody>
      </p:sp>
      <p:sp>
        <p:nvSpPr>
          <p:cNvPr id="318" name="Google Shape;318;p37"/>
          <p:cNvSpPr txBox="1"/>
          <p:nvPr/>
        </p:nvSpPr>
        <p:spPr>
          <a:xfrm>
            <a:off x="228600" y="6365918"/>
            <a:ext cx="5029200" cy="23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i="1">
                <a:solidFill>
                  <a:schemeClr val="dk1"/>
                </a:solidFill>
                <a:latin typeface="Arial"/>
                <a:ea typeface="Arial"/>
                <a:cs typeface="Arial"/>
                <a:sym typeface="Arial"/>
              </a:rPr>
              <a:t>Data Source: A</a:t>
            </a:r>
            <a:r>
              <a:rPr lang="en-US" sz="900" i="1">
                <a:solidFill>
                  <a:schemeClr val="dk1"/>
                </a:solidFill>
              </a:rPr>
              <a:t> Wealth of Common Sense</a:t>
            </a:r>
            <a:r>
              <a:rPr lang="en-US" sz="900" i="1">
                <a:solidFill>
                  <a:schemeClr val="dk1"/>
                </a:solidFill>
                <a:latin typeface="Arial"/>
                <a:ea typeface="Arial"/>
                <a:cs typeface="Arial"/>
                <a:sym typeface="Arial"/>
              </a:rPr>
              <a:t>, As of </a:t>
            </a:r>
            <a:r>
              <a:rPr lang="en-US" sz="900" i="1">
                <a:solidFill>
                  <a:schemeClr val="dk1"/>
                </a:solidFill>
              </a:rPr>
              <a:t>6</a:t>
            </a:r>
            <a:r>
              <a:rPr lang="en-US" sz="900" i="1">
                <a:solidFill>
                  <a:schemeClr val="dk1"/>
                </a:solidFill>
                <a:latin typeface="Arial"/>
                <a:ea typeface="Arial"/>
                <a:cs typeface="Arial"/>
                <a:sym typeface="Arial"/>
              </a:rPr>
              <a:t>/</a:t>
            </a:r>
            <a:r>
              <a:rPr lang="en-US" sz="900" i="1">
                <a:solidFill>
                  <a:schemeClr val="dk1"/>
                </a:solidFill>
              </a:rPr>
              <a:t>13</a:t>
            </a:r>
            <a:r>
              <a:rPr lang="en-US" sz="900" i="1">
                <a:solidFill>
                  <a:schemeClr val="dk1"/>
                </a:solidFill>
                <a:latin typeface="Arial"/>
                <a:ea typeface="Arial"/>
                <a:cs typeface="Arial"/>
                <a:sym typeface="Arial"/>
              </a:rPr>
              <a:t>/23</a:t>
            </a:r>
            <a:endParaRPr/>
          </a:p>
        </p:txBody>
      </p:sp>
      <p:pic>
        <p:nvPicPr>
          <p:cNvPr id="319" name="Google Shape;319;p37"/>
          <p:cNvPicPr preferRelativeResize="0"/>
          <p:nvPr/>
        </p:nvPicPr>
        <p:blipFill>
          <a:blip r:embed="rId4">
            <a:alphaModFix/>
          </a:blip>
          <a:stretch>
            <a:fillRect/>
          </a:stretch>
        </p:blipFill>
        <p:spPr>
          <a:xfrm>
            <a:off x="3334004" y="1098672"/>
            <a:ext cx="5457875" cy="46606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4"/>
        <p:cNvGrpSpPr/>
        <p:nvPr/>
      </p:nvGrpSpPr>
      <p:grpSpPr>
        <a:xfrm>
          <a:off x="0" y="0"/>
          <a:ext cx="0" cy="0"/>
          <a:chOff x="0" y="0"/>
          <a:chExt cx="0" cy="0"/>
        </a:xfrm>
      </p:grpSpPr>
      <p:sp>
        <p:nvSpPr>
          <p:cNvPr id="325" name="Google Shape;325;p38"/>
          <p:cNvSpPr txBox="1"/>
          <p:nvPr/>
        </p:nvSpPr>
        <p:spPr>
          <a:xfrm>
            <a:off x="8534400" y="6492876"/>
            <a:ext cx="2133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200">
              <a:solidFill>
                <a:schemeClr val="lt1"/>
              </a:solidFill>
              <a:latin typeface="Arial"/>
              <a:ea typeface="Arial"/>
              <a:cs typeface="Arial"/>
              <a:sym typeface="Arial"/>
            </a:endParaRPr>
          </a:p>
        </p:txBody>
      </p:sp>
      <p:sp>
        <p:nvSpPr>
          <p:cNvPr id="326" name="Google Shape;326;p38"/>
          <p:cNvSpPr txBox="1">
            <a:spLocks noGrp="1"/>
          </p:cNvSpPr>
          <p:nvPr>
            <p:ph type="title"/>
          </p:nvPr>
        </p:nvSpPr>
        <p:spPr>
          <a:xfrm>
            <a:off x="0" y="174086"/>
            <a:ext cx="12192000" cy="816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3C68"/>
              </a:buClr>
              <a:buSzPts val="3200"/>
              <a:buFont typeface="Avenir"/>
              <a:buNone/>
            </a:pPr>
            <a:r>
              <a:rPr lang="en-US" sz="3200" b="1">
                <a:solidFill>
                  <a:srgbClr val="003C68"/>
                </a:solidFill>
                <a:latin typeface="Avenir"/>
                <a:ea typeface="Avenir"/>
                <a:cs typeface="Avenir"/>
                <a:sym typeface="Avenir"/>
              </a:rPr>
              <a:t>The Case For Diversification </a:t>
            </a:r>
            <a:endParaRPr/>
          </a:p>
        </p:txBody>
      </p:sp>
      <p:sp>
        <p:nvSpPr>
          <p:cNvPr id="327" name="Google Shape;327;p38"/>
          <p:cNvSpPr txBox="1"/>
          <p:nvPr/>
        </p:nvSpPr>
        <p:spPr>
          <a:xfrm>
            <a:off x="228600" y="6365918"/>
            <a:ext cx="5029200" cy="23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i="1">
                <a:solidFill>
                  <a:schemeClr val="dk1"/>
                </a:solidFill>
                <a:latin typeface="Arial"/>
                <a:ea typeface="Arial"/>
                <a:cs typeface="Arial"/>
                <a:sym typeface="Arial"/>
              </a:rPr>
              <a:t>Data Source: A</a:t>
            </a:r>
            <a:r>
              <a:rPr lang="en-US" sz="900" i="1">
                <a:solidFill>
                  <a:schemeClr val="dk1"/>
                </a:solidFill>
              </a:rPr>
              <a:t> Wealth of Common Sense</a:t>
            </a:r>
            <a:r>
              <a:rPr lang="en-US" sz="900" i="1">
                <a:solidFill>
                  <a:schemeClr val="dk1"/>
                </a:solidFill>
                <a:latin typeface="Arial"/>
                <a:ea typeface="Arial"/>
                <a:cs typeface="Arial"/>
                <a:sym typeface="Arial"/>
              </a:rPr>
              <a:t>, As of </a:t>
            </a:r>
            <a:r>
              <a:rPr lang="en-US" sz="900" i="1">
                <a:solidFill>
                  <a:schemeClr val="dk1"/>
                </a:solidFill>
              </a:rPr>
              <a:t>5/9</a:t>
            </a:r>
            <a:r>
              <a:rPr lang="en-US" sz="900" i="1">
                <a:solidFill>
                  <a:schemeClr val="dk1"/>
                </a:solidFill>
                <a:latin typeface="Arial"/>
                <a:ea typeface="Arial"/>
                <a:cs typeface="Arial"/>
                <a:sym typeface="Arial"/>
              </a:rPr>
              <a:t>/23</a:t>
            </a:r>
            <a:endParaRPr/>
          </a:p>
        </p:txBody>
      </p:sp>
      <p:pic>
        <p:nvPicPr>
          <p:cNvPr id="328" name="Google Shape;328;p38"/>
          <p:cNvPicPr preferRelativeResize="0"/>
          <p:nvPr/>
        </p:nvPicPr>
        <p:blipFill>
          <a:blip r:embed="rId4">
            <a:alphaModFix/>
          </a:blip>
          <a:stretch>
            <a:fillRect/>
          </a:stretch>
        </p:blipFill>
        <p:spPr>
          <a:xfrm>
            <a:off x="1226075" y="2113449"/>
            <a:ext cx="4435900" cy="2631100"/>
          </a:xfrm>
          <a:prstGeom prst="rect">
            <a:avLst/>
          </a:prstGeom>
          <a:noFill/>
          <a:ln>
            <a:noFill/>
          </a:ln>
        </p:spPr>
      </p:pic>
      <p:pic>
        <p:nvPicPr>
          <p:cNvPr id="329" name="Google Shape;329;p38"/>
          <p:cNvPicPr preferRelativeResize="0"/>
          <p:nvPr/>
        </p:nvPicPr>
        <p:blipFill>
          <a:blip r:embed="rId5">
            <a:alphaModFix/>
          </a:blip>
          <a:stretch>
            <a:fillRect/>
          </a:stretch>
        </p:blipFill>
        <p:spPr>
          <a:xfrm>
            <a:off x="6814775" y="2166675"/>
            <a:ext cx="4022750" cy="24490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4"/>
        <p:cNvGrpSpPr/>
        <p:nvPr/>
      </p:nvGrpSpPr>
      <p:grpSpPr>
        <a:xfrm>
          <a:off x="0" y="0"/>
          <a:ext cx="0" cy="0"/>
          <a:chOff x="0" y="0"/>
          <a:chExt cx="0" cy="0"/>
        </a:xfrm>
      </p:grpSpPr>
      <p:sp>
        <p:nvSpPr>
          <p:cNvPr id="335" name="Google Shape;335;p39"/>
          <p:cNvSpPr txBox="1"/>
          <p:nvPr/>
        </p:nvSpPr>
        <p:spPr>
          <a:xfrm>
            <a:off x="8534400" y="6492876"/>
            <a:ext cx="2133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200">
              <a:solidFill>
                <a:schemeClr val="lt1"/>
              </a:solidFill>
              <a:latin typeface="Arial"/>
              <a:ea typeface="Arial"/>
              <a:cs typeface="Arial"/>
              <a:sym typeface="Arial"/>
            </a:endParaRPr>
          </a:p>
        </p:txBody>
      </p:sp>
      <p:sp>
        <p:nvSpPr>
          <p:cNvPr id="336" name="Google Shape;336;p39"/>
          <p:cNvSpPr txBox="1">
            <a:spLocks noGrp="1"/>
          </p:cNvSpPr>
          <p:nvPr>
            <p:ph type="title"/>
          </p:nvPr>
        </p:nvSpPr>
        <p:spPr>
          <a:xfrm>
            <a:off x="0" y="174086"/>
            <a:ext cx="12192000" cy="816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3C68"/>
              </a:buClr>
              <a:buSzPts val="3200"/>
              <a:buFont typeface="Avenir"/>
              <a:buNone/>
            </a:pPr>
            <a:r>
              <a:rPr lang="en-US" sz="3200" b="1">
                <a:solidFill>
                  <a:srgbClr val="003C68"/>
                </a:solidFill>
                <a:latin typeface="Avenir"/>
                <a:ea typeface="Avenir"/>
                <a:cs typeface="Avenir"/>
                <a:sym typeface="Avenir"/>
              </a:rPr>
              <a:t>Interest Rates, Inflation and Returns</a:t>
            </a:r>
            <a:endParaRPr/>
          </a:p>
        </p:txBody>
      </p:sp>
      <p:sp>
        <p:nvSpPr>
          <p:cNvPr id="337" name="Google Shape;337;p39"/>
          <p:cNvSpPr txBox="1"/>
          <p:nvPr/>
        </p:nvSpPr>
        <p:spPr>
          <a:xfrm>
            <a:off x="228600" y="6365918"/>
            <a:ext cx="5029200" cy="23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i="1">
                <a:solidFill>
                  <a:schemeClr val="dk1"/>
                </a:solidFill>
                <a:latin typeface="Arial"/>
                <a:ea typeface="Arial"/>
                <a:cs typeface="Arial"/>
                <a:sym typeface="Arial"/>
              </a:rPr>
              <a:t>Data Source: A</a:t>
            </a:r>
            <a:r>
              <a:rPr lang="en-US" sz="900" i="1">
                <a:solidFill>
                  <a:schemeClr val="dk1"/>
                </a:solidFill>
              </a:rPr>
              <a:t> Wealth of Common Sense</a:t>
            </a:r>
            <a:r>
              <a:rPr lang="en-US" sz="900" i="1">
                <a:solidFill>
                  <a:schemeClr val="dk1"/>
                </a:solidFill>
                <a:latin typeface="Arial"/>
                <a:ea typeface="Arial"/>
                <a:cs typeface="Arial"/>
                <a:sym typeface="Arial"/>
              </a:rPr>
              <a:t>, As of </a:t>
            </a:r>
            <a:r>
              <a:rPr lang="en-US" sz="900" i="1">
                <a:solidFill>
                  <a:schemeClr val="dk1"/>
                </a:solidFill>
              </a:rPr>
              <a:t>10/3</a:t>
            </a:r>
            <a:r>
              <a:rPr lang="en-US" sz="900" i="1">
                <a:solidFill>
                  <a:schemeClr val="dk1"/>
                </a:solidFill>
                <a:latin typeface="Arial"/>
                <a:ea typeface="Arial"/>
                <a:cs typeface="Arial"/>
                <a:sym typeface="Arial"/>
              </a:rPr>
              <a:t>/23</a:t>
            </a:r>
            <a:endParaRPr/>
          </a:p>
        </p:txBody>
      </p:sp>
      <p:pic>
        <p:nvPicPr>
          <p:cNvPr id="338" name="Google Shape;338;p39"/>
          <p:cNvPicPr preferRelativeResize="0"/>
          <p:nvPr/>
        </p:nvPicPr>
        <p:blipFill>
          <a:blip r:embed="rId4">
            <a:alphaModFix/>
          </a:blip>
          <a:stretch>
            <a:fillRect/>
          </a:stretch>
        </p:blipFill>
        <p:spPr>
          <a:xfrm>
            <a:off x="631000" y="2350749"/>
            <a:ext cx="5162550" cy="1914525"/>
          </a:xfrm>
          <a:prstGeom prst="rect">
            <a:avLst/>
          </a:prstGeom>
          <a:noFill/>
          <a:ln>
            <a:noFill/>
          </a:ln>
        </p:spPr>
      </p:pic>
      <p:pic>
        <p:nvPicPr>
          <p:cNvPr id="339" name="Google Shape;339;p39"/>
          <p:cNvPicPr preferRelativeResize="0"/>
          <p:nvPr/>
        </p:nvPicPr>
        <p:blipFill>
          <a:blip r:embed="rId5">
            <a:alphaModFix/>
          </a:blip>
          <a:stretch>
            <a:fillRect/>
          </a:stretch>
        </p:blipFill>
        <p:spPr>
          <a:xfrm>
            <a:off x="6292075" y="2386024"/>
            <a:ext cx="5029200" cy="20859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4"/>
        <p:cNvGrpSpPr/>
        <p:nvPr/>
      </p:nvGrpSpPr>
      <p:grpSpPr>
        <a:xfrm>
          <a:off x="0" y="0"/>
          <a:ext cx="0" cy="0"/>
          <a:chOff x="0" y="0"/>
          <a:chExt cx="0" cy="0"/>
        </a:xfrm>
      </p:grpSpPr>
      <p:sp>
        <p:nvSpPr>
          <p:cNvPr id="345" name="Google Shape;345;p40"/>
          <p:cNvSpPr txBox="1"/>
          <p:nvPr/>
        </p:nvSpPr>
        <p:spPr>
          <a:xfrm>
            <a:off x="8534400" y="6492876"/>
            <a:ext cx="2133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200">
              <a:solidFill>
                <a:schemeClr val="lt1"/>
              </a:solidFill>
              <a:latin typeface="Arial"/>
              <a:ea typeface="Arial"/>
              <a:cs typeface="Arial"/>
              <a:sym typeface="Arial"/>
            </a:endParaRPr>
          </a:p>
        </p:txBody>
      </p:sp>
      <p:sp>
        <p:nvSpPr>
          <p:cNvPr id="346" name="Google Shape;346;p40"/>
          <p:cNvSpPr txBox="1">
            <a:spLocks noGrp="1"/>
          </p:cNvSpPr>
          <p:nvPr>
            <p:ph type="title"/>
          </p:nvPr>
        </p:nvSpPr>
        <p:spPr>
          <a:xfrm>
            <a:off x="0" y="174086"/>
            <a:ext cx="12192000" cy="816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3C68"/>
              </a:buClr>
              <a:buSzPts val="3200"/>
              <a:buFont typeface="Avenir"/>
              <a:buNone/>
            </a:pPr>
            <a:r>
              <a:rPr lang="en-US" sz="3200" b="1">
                <a:solidFill>
                  <a:srgbClr val="003C68"/>
                </a:solidFill>
                <a:latin typeface="Avenir"/>
                <a:ea typeface="Avenir"/>
                <a:cs typeface="Avenir"/>
                <a:sym typeface="Avenir"/>
              </a:rPr>
              <a:t>There Will </a:t>
            </a:r>
            <a:r>
              <a:rPr lang="en-US" sz="3200" b="1" i="1">
                <a:solidFill>
                  <a:srgbClr val="003C68"/>
                </a:solidFill>
                <a:latin typeface="Avenir"/>
                <a:ea typeface="Avenir"/>
                <a:cs typeface="Avenir"/>
                <a:sym typeface="Avenir"/>
              </a:rPr>
              <a:t>Always </a:t>
            </a:r>
            <a:r>
              <a:rPr lang="en-US" sz="3200" b="1">
                <a:solidFill>
                  <a:srgbClr val="003C68"/>
                </a:solidFill>
                <a:latin typeface="Avenir"/>
                <a:ea typeface="Avenir"/>
                <a:cs typeface="Avenir"/>
                <a:sym typeface="Avenir"/>
              </a:rPr>
              <a:t>be a Reason to Sell </a:t>
            </a:r>
            <a:endParaRPr/>
          </a:p>
        </p:txBody>
      </p:sp>
      <p:sp>
        <p:nvSpPr>
          <p:cNvPr id="347" name="Google Shape;347;p40"/>
          <p:cNvSpPr txBox="1"/>
          <p:nvPr/>
        </p:nvSpPr>
        <p:spPr>
          <a:xfrm>
            <a:off x="228600" y="6365918"/>
            <a:ext cx="5029200" cy="23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i="1">
                <a:solidFill>
                  <a:schemeClr val="dk1"/>
                </a:solidFill>
                <a:latin typeface="Arial"/>
                <a:ea typeface="Arial"/>
                <a:cs typeface="Arial"/>
                <a:sym typeface="Arial"/>
              </a:rPr>
              <a:t>Data Source: </a:t>
            </a:r>
            <a:r>
              <a:rPr lang="en-US" sz="900" i="1">
                <a:solidFill>
                  <a:schemeClr val="dk1"/>
                </a:solidFill>
              </a:rPr>
              <a:t>RWM</a:t>
            </a:r>
            <a:r>
              <a:rPr lang="en-US" sz="900" i="1">
                <a:solidFill>
                  <a:schemeClr val="dk1"/>
                </a:solidFill>
                <a:latin typeface="Arial"/>
                <a:ea typeface="Arial"/>
                <a:cs typeface="Arial"/>
                <a:sym typeface="Arial"/>
              </a:rPr>
              <a:t>, As of </a:t>
            </a:r>
            <a:r>
              <a:rPr lang="en-US" sz="900" i="1">
                <a:solidFill>
                  <a:schemeClr val="dk1"/>
                </a:solidFill>
              </a:rPr>
              <a:t>9</a:t>
            </a:r>
            <a:r>
              <a:rPr lang="en-US" sz="900" i="1">
                <a:solidFill>
                  <a:schemeClr val="dk1"/>
                </a:solidFill>
                <a:latin typeface="Arial"/>
                <a:ea typeface="Arial"/>
                <a:cs typeface="Arial"/>
                <a:sym typeface="Arial"/>
              </a:rPr>
              <a:t>/</a:t>
            </a:r>
            <a:r>
              <a:rPr lang="en-US" sz="900" i="1">
                <a:solidFill>
                  <a:schemeClr val="dk1"/>
                </a:solidFill>
              </a:rPr>
              <a:t>30</a:t>
            </a:r>
            <a:r>
              <a:rPr lang="en-US" sz="900" i="1">
                <a:solidFill>
                  <a:schemeClr val="dk1"/>
                </a:solidFill>
                <a:latin typeface="Arial"/>
                <a:ea typeface="Arial"/>
                <a:cs typeface="Arial"/>
                <a:sym typeface="Arial"/>
              </a:rPr>
              <a:t>/23</a:t>
            </a:r>
            <a:endParaRPr/>
          </a:p>
        </p:txBody>
      </p:sp>
      <p:pic>
        <p:nvPicPr>
          <p:cNvPr id="348" name="Google Shape;348;p40"/>
          <p:cNvPicPr preferRelativeResize="0"/>
          <p:nvPr/>
        </p:nvPicPr>
        <p:blipFill>
          <a:blip r:embed="rId4">
            <a:alphaModFix/>
          </a:blip>
          <a:stretch>
            <a:fillRect/>
          </a:stretch>
        </p:blipFill>
        <p:spPr>
          <a:xfrm>
            <a:off x="485775" y="2020961"/>
            <a:ext cx="11220450" cy="33147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3"/>
        <p:cNvGrpSpPr/>
        <p:nvPr/>
      </p:nvGrpSpPr>
      <p:grpSpPr>
        <a:xfrm>
          <a:off x="0" y="0"/>
          <a:ext cx="0" cy="0"/>
          <a:chOff x="0" y="0"/>
          <a:chExt cx="0" cy="0"/>
        </a:xfrm>
      </p:grpSpPr>
      <p:pic>
        <p:nvPicPr>
          <p:cNvPr id="354" name="Google Shape;354;p41"/>
          <p:cNvPicPr preferRelativeResize="0"/>
          <p:nvPr/>
        </p:nvPicPr>
        <p:blipFill rotWithShape="1">
          <a:blip r:embed="rId4">
            <a:alphaModFix/>
          </a:blip>
          <a:srcRect/>
          <a:stretch/>
        </p:blipFill>
        <p:spPr>
          <a:xfrm>
            <a:off x="2209800" y="1972203"/>
            <a:ext cx="3124200" cy="2709206"/>
          </a:xfrm>
          <a:prstGeom prst="rect">
            <a:avLst/>
          </a:prstGeom>
          <a:noFill/>
          <a:ln>
            <a:noFill/>
          </a:ln>
        </p:spPr>
      </p:pic>
      <p:sp>
        <p:nvSpPr>
          <p:cNvPr id="355" name="Google Shape;355;p41"/>
          <p:cNvSpPr txBox="1">
            <a:spLocks noGrp="1"/>
          </p:cNvSpPr>
          <p:nvPr>
            <p:ph type="body" idx="1"/>
          </p:nvPr>
        </p:nvSpPr>
        <p:spPr>
          <a:xfrm>
            <a:off x="6019800" y="2408237"/>
            <a:ext cx="5181600" cy="26973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2000"/>
              <a:buNone/>
            </a:pPr>
            <a:r>
              <a:rPr lang="en-US" sz="2000">
                <a:latin typeface="Avenir"/>
                <a:ea typeface="Avenir"/>
                <a:cs typeface="Avenir"/>
                <a:sym typeface="Avenir"/>
              </a:rPr>
              <a:t>Ritholtz Wealth Management</a:t>
            </a:r>
            <a:endParaRPr/>
          </a:p>
          <a:p>
            <a:pPr marL="0" lvl="0" indent="0" algn="l" rtl="0">
              <a:lnSpc>
                <a:spcPct val="100000"/>
              </a:lnSpc>
              <a:spcBef>
                <a:spcPts val="400"/>
              </a:spcBef>
              <a:spcAft>
                <a:spcPts val="0"/>
              </a:spcAft>
              <a:buClr>
                <a:schemeClr val="dk1"/>
              </a:buClr>
              <a:buSzPts val="2000"/>
              <a:buNone/>
            </a:pPr>
            <a:r>
              <a:rPr lang="en-US" sz="2000">
                <a:latin typeface="Avenir"/>
                <a:ea typeface="Avenir"/>
                <a:cs typeface="Avenir"/>
                <a:sym typeface="Avenir"/>
              </a:rPr>
              <a:t>24 West 40</a:t>
            </a:r>
            <a:r>
              <a:rPr lang="en-US" sz="2000" baseline="30000">
                <a:latin typeface="Avenir"/>
                <a:ea typeface="Avenir"/>
                <a:cs typeface="Avenir"/>
                <a:sym typeface="Avenir"/>
              </a:rPr>
              <a:t>th</a:t>
            </a:r>
            <a:r>
              <a:rPr lang="en-US" sz="2000">
                <a:latin typeface="Avenir"/>
                <a:ea typeface="Avenir"/>
                <a:cs typeface="Avenir"/>
                <a:sym typeface="Avenir"/>
              </a:rPr>
              <a:t> Street, 15</a:t>
            </a:r>
            <a:r>
              <a:rPr lang="en-US" sz="2000" baseline="30000">
                <a:latin typeface="Avenir"/>
                <a:ea typeface="Avenir"/>
                <a:cs typeface="Avenir"/>
                <a:sym typeface="Avenir"/>
              </a:rPr>
              <a:t>th</a:t>
            </a:r>
            <a:r>
              <a:rPr lang="en-US" sz="2000">
                <a:latin typeface="Avenir"/>
                <a:ea typeface="Avenir"/>
                <a:cs typeface="Avenir"/>
                <a:sym typeface="Avenir"/>
              </a:rPr>
              <a:t> floor</a:t>
            </a:r>
            <a:endParaRPr/>
          </a:p>
          <a:p>
            <a:pPr marL="0" lvl="0" indent="0" algn="l" rtl="0">
              <a:lnSpc>
                <a:spcPct val="100000"/>
              </a:lnSpc>
              <a:spcBef>
                <a:spcPts val="400"/>
              </a:spcBef>
              <a:spcAft>
                <a:spcPts val="0"/>
              </a:spcAft>
              <a:buClr>
                <a:schemeClr val="dk1"/>
              </a:buClr>
              <a:buSzPts val="2000"/>
              <a:buNone/>
            </a:pPr>
            <a:r>
              <a:rPr lang="en-US" sz="2000">
                <a:latin typeface="Avenir"/>
                <a:ea typeface="Avenir"/>
                <a:cs typeface="Avenir"/>
                <a:sym typeface="Avenir"/>
              </a:rPr>
              <a:t>New York, NY 10018</a:t>
            </a:r>
            <a:endParaRPr/>
          </a:p>
          <a:p>
            <a:pPr marL="0" lvl="0" indent="0" algn="l" rtl="0">
              <a:lnSpc>
                <a:spcPct val="100000"/>
              </a:lnSpc>
              <a:spcBef>
                <a:spcPts val="400"/>
              </a:spcBef>
              <a:spcAft>
                <a:spcPts val="0"/>
              </a:spcAft>
              <a:buClr>
                <a:schemeClr val="dk1"/>
              </a:buClr>
              <a:buSzPts val="2000"/>
              <a:buNone/>
            </a:pPr>
            <a:r>
              <a:rPr lang="en-US" sz="2000">
                <a:latin typeface="Avenir"/>
                <a:ea typeface="Avenir"/>
                <a:cs typeface="Avenir"/>
                <a:sym typeface="Avenir"/>
              </a:rPr>
              <a:t>212-625-1200</a:t>
            </a:r>
            <a:endParaRPr sz="2000">
              <a:latin typeface="Avenir"/>
              <a:ea typeface="Avenir"/>
              <a:cs typeface="Avenir"/>
              <a:sym typeface="Avenir"/>
            </a:endParaRPr>
          </a:p>
          <a:p>
            <a:pPr marL="0" lvl="0" indent="0" algn="l" rtl="0">
              <a:lnSpc>
                <a:spcPct val="100000"/>
              </a:lnSpc>
              <a:spcBef>
                <a:spcPts val="400"/>
              </a:spcBef>
              <a:spcAft>
                <a:spcPts val="0"/>
              </a:spcAft>
              <a:buClr>
                <a:schemeClr val="dk1"/>
              </a:buClr>
              <a:buSzPts val="2000"/>
              <a:buNone/>
            </a:pPr>
            <a:r>
              <a:rPr lang="en-US" sz="2000">
                <a:latin typeface="Avenir"/>
                <a:ea typeface="Avenir"/>
                <a:cs typeface="Avenir"/>
                <a:sym typeface="Avenir"/>
              </a:rPr>
              <a:t>RitholtzWealth.com </a:t>
            </a:r>
            <a:endParaRPr sz="2000">
              <a:latin typeface="Avenir"/>
              <a:ea typeface="Avenir"/>
              <a:cs typeface="Avenir"/>
              <a:sym typeface="Avenir"/>
            </a:endParaRPr>
          </a:p>
          <a:p>
            <a:pPr marL="0" lvl="0" indent="0" algn="l" rtl="0">
              <a:lnSpc>
                <a:spcPct val="100000"/>
              </a:lnSpc>
              <a:spcBef>
                <a:spcPts val="400"/>
              </a:spcBef>
              <a:spcAft>
                <a:spcPts val="0"/>
              </a:spcAft>
              <a:buClr>
                <a:schemeClr val="dk1"/>
              </a:buClr>
              <a:buSzPts val="20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0"/>
        <p:cNvGrpSpPr/>
        <p:nvPr/>
      </p:nvGrpSpPr>
      <p:grpSpPr>
        <a:xfrm>
          <a:off x="0" y="0"/>
          <a:ext cx="0" cy="0"/>
          <a:chOff x="0" y="0"/>
          <a:chExt cx="0" cy="0"/>
        </a:xfrm>
      </p:grpSpPr>
      <p:sp>
        <p:nvSpPr>
          <p:cNvPr id="361" name="Google Shape;361;p42"/>
          <p:cNvSpPr txBox="1"/>
          <p:nvPr/>
        </p:nvSpPr>
        <p:spPr>
          <a:xfrm>
            <a:off x="8534400" y="6492876"/>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62" name="Google Shape;362;p42"/>
          <p:cNvSpPr txBox="1">
            <a:spLocks noGrp="1"/>
          </p:cNvSpPr>
          <p:nvPr>
            <p:ph type="title"/>
          </p:nvPr>
        </p:nvSpPr>
        <p:spPr>
          <a:xfrm>
            <a:off x="0" y="152400"/>
            <a:ext cx="12192000" cy="8166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3C68"/>
              </a:buClr>
              <a:buSzPts val="3200"/>
              <a:buFont typeface="Avenir"/>
              <a:buNone/>
            </a:pPr>
            <a:r>
              <a:rPr lang="en-US" sz="3200" b="1">
                <a:solidFill>
                  <a:srgbClr val="003C68"/>
                </a:solidFill>
                <a:latin typeface="Avenir"/>
                <a:ea typeface="Avenir"/>
                <a:cs typeface="Avenir"/>
                <a:sym typeface="Avenir"/>
              </a:rPr>
              <a:t>Disclaimer </a:t>
            </a:r>
            <a:endParaRPr/>
          </a:p>
        </p:txBody>
      </p:sp>
      <p:sp>
        <p:nvSpPr>
          <p:cNvPr id="363" name="Google Shape;363;p42"/>
          <p:cNvSpPr txBox="1"/>
          <p:nvPr/>
        </p:nvSpPr>
        <p:spPr>
          <a:xfrm>
            <a:off x="228600" y="6365918"/>
            <a:ext cx="1981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42"/>
          <p:cNvSpPr txBox="1">
            <a:spLocks noGrp="1"/>
          </p:cNvSpPr>
          <p:nvPr>
            <p:ph type="subTitle" idx="4294967295"/>
          </p:nvPr>
        </p:nvSpPr>
        <p:spPr>
          <a:xfrm>
            <a:off x="1827150" y="1027550"/>
            <a:ext cx="8537700" cy="51264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200"/>
              <a:buFont typeface="Arial"/>
              <a:buNone/>
            </a:pPr>
            <a:r>
              <a:rPr lang="en-US" sz="1400" b="0" i="0" u="none" strike="noStrike" cap="none">
                <a:solidFill>
                  <a:srgbClr val="063D63"/>
                </a:solidFill>
                <a:highlight>
                  <a:srgbClr val="FFFFFF"/>
                </a:highlight>
                <a:latin typeface="Avenir"/>
                <a:ea typeface="Avenir"/>
                <a:cs typeface="Avenir"/>
                <a:sym typeface="Avenir"/>
              </a:rPr>
              <a:t>All content and statistics shown within this presentation are believed to be complete and accurate by its creator, Ritholtz Wealth Management. This presentation is for informational purposes only. Nothing contained within should be construed as a solicitation to buy or sell any securities. Investing involves risk and possible loss of principal capital. Investors should consider an investment’s investment objective, risks, charges, and expenses carefully before investing.</a:t>
            </a:r>
            <a:endParaRPr sz="1400" b="0" i="0" u="none" strike="noStrike" cap="none">
              <a:solidFill>
                <a:srgbClr val="063D63"/>
              </a:solidFill>
              <a:highlight>
                <a:srgbClr val="FFFFFF"/>
              </a:highlight>
              <a:latin typeface="Avenir"/>
              <a:ea typeface="Avenir"/>
              <a:cs typeface="Avenir"/>
              <a:sym typeface="Avenir"/>
            </a:endParaRPr>
          </a:p>
          <a:p>
            <a:pPr marL="0" marR="0" lvl="0" indent="0" algn="just" rtl="0">
              <a:lnSpc>
                <a:spcPct val="100000"/>
              </a:lnSpc>
              <a:spcBef>
                <a:spcPts val="0"/>
              </a:spcBef>
              <a:spcAft>
                <a:spcPts val="0"/>
              </a:spcAft>
              <a:buClr>
                <a:schemeClr val="dk1"/>
              </a:buClr>
              <a:buSzPts val="3200"/>
              <a:buFont typeface="Arial"/>
              <a:buNone/>
            </a:pPr>
            <a:endParaRPr sz="1400" b="0" i="0" u="none" strike="noStrike" cap="none">
              <a:solidFill>
                <a:srgbClr val="063D63"/>
              </a:solidFill>
              <a:highlight>
                <a:srgbClr val="FFFFFF"/>
              </a:highlight>
              <a:latin typeface="Avenir"/>
              <a:ea typeface="Avenir"/>
              <a:cs typeface="Avenir"/>
              <a:sym typeface="Avenir"/>
            </a:endParaRPr>
          </a:p>
          <a:p>
            <a:pPr marL="0" marR="0" lvl="0" indent="0" algn="just" rtl="0">
              <a:lnSpc>
                <a:spcPct val="100000"/>
              </a:lnSpc>
              <a:spcBef>
                <a:spcPts val="0"/>
              </a:spcBef>
              <a:spcAft>
                <a:spcPts val="0"/>
              </a:spcAft>
              <a:buClr>
                <a:schemeClr val="dk1"/>
              </a:buClr>
              <a:buSzPts val="3200"/>
              <a:buFont typeface="Arial"/>
              <a:buNone/>
            </a:pPr>
            <a:r>
              <a:rPr lang="en-US" sz="1400" b="0" i="0" u="none" strike="noStrike" cap="none">
                <a:solidFill>
                  <a:srgbClr val="063D63"/>
                </a:solidFill>
                <a:highlight>
                  <a:srgbClr val="FFFFFF"/>
                </a:highlight>
                <a:latin typeface="Avenir"/>
                <a:ea typeface="Avenir"/>
                <a:cs typeface="Avenir"/>
                <a:sym typeface="Avenir"/>
              </a:rPr>
              <a:t>Historical returns data for all index products and ETFs provided by Bloomberg L.P. Historical results of “Goaltender” are back tested based on the actual closing prices of the utilized ETFs. An index is a hypothetical portfolio of securities representing a particular market or a segment of it used as indicator of the change in the securities market. Indices are not available for direct investment; therefore, their performance does not reflect the expenses associated with the management of an actual portfolio. The historical results of the “Buy and Hold” model are tested on the “total return” indices, which account for price performance as well as the dividends paid out. A backtest is a tool to present hypothetical results and should not be considered as a performance track record. Past performance is not necessarily indicative of future results. Future performance may markedly differ from previous results. Investing in any model portfolio involves the deduction of advisory fees, mutual fund expense fees, and custodial fees which will impact returns.</a:t>
            </a:r>
            <a:endParaRPr sz="1400" b="0" i="0" u="none" strike="noStrike" cap="none">
              <a:solidFill>
                <a:srgbClr val="063D63"/>
              </a:solidFill>
              <a:highlight>
                <a:srgbClr val="FFFFFF"/>
              </a:highlight>
              <a:latin typeface="Avenir"/>
              <a:ea typeface="Avenir"/>
              <a:cs typeface="Avenir"/>
              <a:sym typeface="Avenir"/>
            </a:endParaRPr>
          </a:p>
          <a:p>
            <a:pPr marL="0" marR="0" lvl="0" indent="0" algn="just" rtl="0">
              <a:lnSpc>
                <a:spcPct val="100000"/>
              </a:lnSpc>
              <a:spcBef>
                <a:spcPts val="0"/>
              </a:spcBef>
              <a:spcAft>
                <a:spcPts val="0"/>
              </a:spcAft>
              <a:buClr>
                <a:schemeClr val="dk1"/>
              </a:buClr>
              <a:buSzPts val="3200"/>
              <a:buFont typeface="Arial"/>
              <a:buNone/>
            </a:pPr>
            <a:endParaRPr sz="1400" b="0" i="0" u="none" strike="noStrike" cap="none">
              <a:solidFill>
                <a:srgbClr val="063D63"/>
              </a:solidFill>
              <a:highlight>
                <a:srgbClr val="FFFFFF"/>
              </a:highlight>
              <a:latin typeface="Avenir"/>
              <a:ea typeface="Avenir"/>
              <a:cs typeface="Avenir"/>
              <a:sym typeface="Avenir"/>
            </a:endParaRPr>
          </a:p>
          <a:p>
            <a:pPr marL="0" marR="0" lvl="0" indent="0" algn="just" rtl="0">
              <a:lnSpc>
                <a:spcPct val="100000"/>
              </a:lnSpc>
              <a:spcBef>
                <a:spcPts val="0"/>
              </a:spcBef>
              <a:spcAft>
                <a:spcPts val="0"/>
              </a:spcAft>
              <a:buClr>
                <a:schemeClr val="dk1"/>
              </a:buClr>
              <a:buSzPts val="3200"/>
              <a:buFont typeface="Arial"/>
              <a:buNone/>
            </a:pPr>
            <a:r>
              <a:rPr lang="en-US" sz="1400" b="0" i="0" u="none" strike="noStrike" cap="none">
                <a:solidFill>
                  <a:srgbClr val="063D63"/>
                </a:solidFill>
                <a:highlight>
                  <a:srgbClr val="FFFFFF"/>
                </a:highlight>
                <a:latin typeface="Avenir"/>
                <a:ea typeface="Avenir"/>
                <a:cs typeface="Avenir"/>
                <a:sym typeface="Avenir"/>
              </a:rPr>
              <a:t>This presentation contains confidential information and is intended only for the named recipient. If you are not the named individual you should not disseminate, distribute or copy this presentation. Please notify the sender immediately by e-mail (</a:t>
            </a:r>
            <a:r>
              <a:rPr lang="en-US" sz="1400" b="0" i="0" u="none" strike="noStrike" cap="none">
                <a:solidFill>
                  <a:srgbClr val="063D63"/>
                </a:solidFill>
                <a:highlight>
                  <a:srgbClr val="FFFFFF"/>
                </a:highlight>
                <a:uFill>
                  <a:noFill/>
                </a:uFill>
                <a:latin typeface="Avenir"/>
                <a:ea typeface="Avenir"/>
                <a:cs typeface="Avenir"/>
                <a:sym typeface="Avenir"/>
                <a:hlinkClick r:id="rId4">
                  <a:extLst>
                    <a:ext uri="{A12FA001-AC4F-418D-AE19-62706E023703}">
                      <ahyp:hlinkClr xmlns:ahyp="http://schemas.microsoft.com/office/drawing/2018/hyperlinkcolor" val="tx"/>
                    </a:ext>
                  </a:extLst>
                </a:hlinkClick>
              </a:rPr>
              <a:t>info@ritholtzwealth.com</a:t>
            </a:r>
            <a:r>
              <a:rPr lang="en-US" sz="1400" b="0" i="0" u="none" strike="noStrike" cap="none">
                <a:solidFill>
                  <a:srgbClr val="063D63"/>
                </a:solidFill>
                <a:highlight>
                  <a:srgbClr val="FFFFFF"/>
                </a:highlight>
                <a:latin typeface="Avenir"/>
                <a:ea typeface="Avenir"/>
                <a:cs typeface="Avenir"/>
                <a:sym typeface="Avenir"/>
              </a:rPr>
              <a:t>) if you have received this presentation by mistake and delete it from your system.</a:t>
            </a:r>
            <a:endParaRPr sz="1400" b="0" i="0" u="none" strike="noStrike" cap="none">
              <a:solidFill>
                <a:srgbClr val="063D63"/>
              </a:solidFill>
              <a:highlight>
                <a:srgbClr val="FFFFFF"/>
              </a:highlight>
              <a:latin typeface="Avenir"/>
              <a:ea typeface="Avenir"/>
              <a:cs typeface="Avenir"/>
              <a:sym typeface="Avenir"/>
            </a:endParaRPr>
          </a:p>
          <a:p>
            <a:pPr marL="0" marR="0" lvl="0" indent="0" algn="just" rtl="0">
              <a:lnSpc>
                <a:spcPct val="100000"/>
              </a:lnSpc>
              <a:spcBef>
                <a:spcPts val="0"/>
              </a:spcBef>
              <a:spcAft>
                <a:spcPts val="0"/>
              </a:spcAft>
              <a:buClr>
                <a:schemeClr val="dk1"/>
              </a:buClr>
              <a:buSzPts val="3200"/>
              <a:buFont typeface="Arial"/>
              <a:buNone/>
            </a:pPr>
            <a:endParaRPr sz="800" b="0" i="0" u="none" strike="noStrike" cap="none">
              <a:solidFill>
                <a:srgbClr val="063D63"/>
              </a:solidFill>
              <a:highlight>
                <a:srgbClr val="FFFFFF"/>
              </a:highlight>
              <a:latin typeface="Avenir"/>
              <a:ea typeface="Avenir"/>
              <a:cs typeface="Avenir"/>
              <a:sym typeface="Avenir"/>
            </a:endParaRPr>
          </a:p>
          <a:p>
            <a:pPr marL="0" marR="0" lvl="0" indent="0" algn="l" rtl="0">
              <a:lnSpc>
                <a:spcPct val="100000"/>
              </a:lnSpc>
              <a:spcBef>
                <a:spcPts val="0"/>
              </a:spcBef>
              <a:spcAft>
                <a:spcPts val="0"/>
              </a:spcAft>
              <a:buClr>
                <a:schemeClr val="dk1"/>
              </a:buClr>
              <a:buSzPts val="3200"/>
              <a:buFont typeface="Arial"/>
              <a:buNone/>
            </a:pPr>
            <a:endParaRPr sz="800" b="0" i="0" u="none" strike="noStrike" cap="none">
              <a:solidFill>
                <a:srgbClr val="3F3F3F"/>
              </a:solidFill>
              <a:latin typeface="Avenir"/>
              <a:ea typeface="Avenir"/>
              <a:cs typeface="Avenir"/>
              <a:sym typeface="Aveni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sp>
        <p:nvSpPr>
          <p:cNvPr id="123" name="Google Shape;123;p17"/>
          <p:cNvSpPr/>
          <p:nvPr/>
        </p:nvSpPr>
        <p:spPr>
          <a:xfrm>
            <a:off x="222750" y="4491800"/>
            <a:ext cx="11760000" cy="21729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24" name="Google Shape;124;p17"/>
          <p:cNvSpPr txBox="1"/>
          <p:nvPr/>
        </p:nvSpPr>
        <p:spPr>
          <a:xfrm>
            <a:off x="8534400" y="6492876"/>
            <a:ext cx="2133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200">
              <a:solidFill>
                <a:schemeClr val="lt1"/>
              </a:solidFill>
              <a:latin typeface="Arial"/>
              <a:ea typeface="Arial"/>
              <a:cs typeface="Arial"/>
              <a:sym typeface="Arial"/>
            </a:endParaRPr>
          </a:p>
        </p:txBody>
      </p:sp>
      <p:sp>
        <p:nvSpPr>
          <p:cNvPr id="125" name="Google Shape;125;p17"/>
          <p:cNvSpPr txBox="1">
            <a:spLocks noGrp="1"/>
          </p:cNvSpPr>
          <p:nvPr>
            <p:ph type="title"/>
          </p:nvPr>
        </p:nvSpPr>
        <p:spPr>
          <a:xfrm>
            <a:off x="0" y="174086"/>
            <a:ext cx="12192000" cy="816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3C68"/>
              </a:buClr>
              <a:buSzPts val="3200"/>
              <a:buFont typeface="Avenir"/>
              <a:buNone/>
            </a:pPr>
            <a:r>
              <a:rPr lang="en-US" sz="3200" b="1">
                <a:solidFill>
                  <a:srgbClr val="003C68"/>
                </a:solidFill>
                <a:latin typeface="Avenir"/>
                <a:ea typeface="Avenir"/>
                <a:cs typeface="Avenir"/>
                <a:sym typeface="Avenir"/>
              </a:rPr>
              <a:t>Guiding Principles of RWM</a:t>
            </a:r>
            <a:endParaRPr/>
          </a:p>
        </p:txBody>
      </p:sp>
      <p:sp>
        <p:nvSpPr>
          <p:cNvPr id="126" name="Google Shape;126;p17"/>
          <p:cNvSpPr txBox="1"/>
          <p:nvPr/>
        </p:nvSpPr>
        <p:spPr>
          <a:xfrm>
            <a:off x="228600" y="6365918"/>
            <a:ext cx="5029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pic>
        <p:nvPicPr>
          <p:cNvPr id="127" name="Google Shape;127;p17"/>
          <p:cNvPicPr preferRelativeResize="0"/>
          <p:nvPr/>
        </p:nvPicPr>
        <p:blipFill>
          <a:blip r:embed="rId4">
            <a:alphaModFix/>
          </a:blip>
          <a:stretch>
            <a:fillRect/>
          </a:stretch>
        </p:blipFill>
        <p:spPr>
          <a:xfrm>
            <a:off x="10668000" y="6127750"/>
            <a:ext cx="1187756" cy="365125"/>
          </a:xfrm>
          <a:prstGeom prst="rect">
            <a:avLst/>
          </a:prstGeom>
          <a:noFill/>
          <a:ln>
            <a:noFill/>
          </a:ln>
        </p:spPr>
      </p:pic>
      <p:sp>
        <p:nvSpPr>
          <p:cNvPr id="128" name="Google Shape;128;p17"/>
          <p:cNvSpPr txBox="1"/>
          <p:nvPr/>
        </p:nvSpPr>
        <p:spPr>
          <a:xfrm>
            <a:off x="1619700" y="4985750"/>
            <a:ext cx="8952600" cy="118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a:solidFill>
                  <a:schemeClr val="lt1"/>
                </a:solidFill>
                <a:latin typeface="Calibri"/>
                <a:ea typeface="Calibri"/>
                <a:cs typeface="Calibri"/>
                <a:sym typeface="Calibri"/>
              </a:rPr>
              <a:t>“Investors are looking for convenience, expertise, and peace of mind. That’s why they hire us.”</a:t>
            </a:r>
            <a:endParaRPr sz="3000">
              <a:solidFill>
                <a:schemeClr val="lt1"/>
              </a:solidFill>
              <a:latin typeface="Calibri"/>
              <a:ea typeface="Calibri"/>
              <a:cs typeface="Calibri"/>
              <a:sym typeface="Calibri"/>
            </a:endParaRPr>
          </a:p>
        </p:txBody>
      </p:sp>
      <p:pic>
        <p:nvPicPr>
          <p:cNvPr id="129" name="Google Shape;129;p17"/>
          <p:cNvPicPr preferRelativeResize="0"/>
          <p:nvPr/>
        </p:nvPicPr>
        <p:blipFill>
          <a:blip r:embed="rId5">
            <a:alphaModFix/>
          </a:blip>
          <a:stretch>
            <a:fillRect/>
          </a:stretch>
        </p:blipFill>
        <p:spPr>
          <a:xfrm>
            <a:off x="5537395" y="990675"/>
            <a:ext cx="5726506" cy="3196400"/>
          </a:xfrm>
          <a:prstGeom prst="rect">
            <a:avLst/>
          </a:prstGeom>
          <a:noFill/>
          <a:ln>
            <a:noFill/>
          </a:ln>
        </p:spPr>
      </p:pic>
      <p:pic>
        <p:nvPicPr>
          <p:cNvPr id="130" name="Google Shape;130;p17"/>
          <p:cNvPicPr preferRelativeResize="0"/>
          <p:nvPr/>
        </p:nvPicPr>
        <p:blipFill>
          <a:blip r:embed="rId6">
            <a:alphaModFix/>
          </a:blip>
          <a:stretch>
            <a:fillRect/>
          </a:stretch>
        </p:blipFill>
        <p:spPr>
          <a:xfrm>
            <a:off x="1241225" y="1067413"/>
            <a:ext cx="4112173" cy="3196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18"/>
          <p:cNvSpPr txBox="1"/>
          <p:nvPr/>
        </p:nvSpPr>
        <p:spPr>
          <a:xfrm>
            <a:off x="8534400" y="6492876"/>
            <a:ext cx="2133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200">
              <a:solidFill>
                <a:schemeClr val="lt1"/>
              </a:solidFill>
              <a:latin typeface="Arial"/>
              <a:ea typeface="Arial"/>
              <a:cs typeface="Arial"/>
              <a:sym typeface="Arial"/>
            </a:endParaRPr>
          </a:p>
        </p:txBody>
      </p:sp>
      <p:sp>
        <p:nvSpPr>
          <p:cNvPr id="137" name="Google Shape;137;p18"/>
          <p:cNvSpPr txBox="1">
            <a:spLocks noGrp="1"/>
          </p:cNvSpPr>
          <p:nvPr>
            <p:ph type="title"/>
          </p:nvPr>
        </p:nvSpPr>
        <p:spPr>
          <a:xfrm>
            <a:off x="0" y="174086"/>
            <a:ext cx="12192000" cy="816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3C68"/>
              </a:buClr>
              <a:buSzPts val="3200"/>
              <a:buFont typeface="Avenir"/>
              <a:buNone/>
            </a:pPr>
            <a:r>
              <a:rPr lang="en-US" sz="3200" b="1">
                <a:solidFill>
                  <a:srgbClr val="003C68"/>
                </a:solidFill>
                <a:latin typeface="Avenir"/>
                <a:ea typeface="Avenir"/>
                <a:cs typeface="Avenir"/>
                <a:sym typeface="Avenir"/>
              </a:rPr>
              <a:t>2022 Was One of the Worst Years Ever For Markets</a:t>
            </a:r>
            <a:endParaRPr/>
          </a:p>
        </p:txBody>
      </p:sp>
      <p:sp>
        <p:nvSpPr>
          <p:cNvPr id="138" name="Google Shape;138;p18"/>
          <p:cNvSpPr txBox="1"/>
          <p:nvPr/>
        </p:nvSpPr>
        <p:spPr>
          <a:xfrm>
            <a:off x="228600" y="6365918"/>
            <a:ext cx="5029200" cy="23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i="1">
                <a:solidFill>
                  <a:schemeClr val="dk1"/>
                </a:solidFill>
                <a:latin typeface="Arial"/>
                <a:ea typeface="Arial"/>
                <a:cs typeface="Arial"/>
                <a:sym typeface="Arial"/>
              </a:rPr>
              <a:t>Data Source: A</a:t>
            </a:r>
            <a:r>
              <a:rPr lang="en-US" sz="900" i="1">
                <a:solidFill>
                  <a:schemeClr val="dk1"/>
                </a:solidFill>
              </a:rPr>
              <a:t> Wealth of Common Sense</a:t>
            </a:r>
            <a:r>
              <a:rPr lang="en-US" sz="900" i="1">
                <a:solidFill>
                  <a:schemeClr val="dk1"/>
                </a:solidFill>
                <a:latin typeface="Arial"/>
                <a:ea typeface="Arial"/>
                <a:cs typeface="Arial"/>
                <a:sym typeface="Arial"/>
              </a:rPr>
              <a:t>, As of </a:t>
            </a:r>
            <a:r>
              <a:rPr lang="en-US" sz="900" i="1">
                <a:solidFill>
                  <a:schemeClr val="dk1"/>
                </a:solidFill>
              </a:rPr>
              <a:t>1</a:t>
            </a:r>
            <a:r>
              <a:rPr lang="en-US" sz="900" i="1">
                <a:solidFill>
                  <a:schemeClr val="dk1"/>
                </a:solidFill>
                <a:latin typeface="Arial"/>
                <a:ea typeface="Arial"/>
                <a:cs typeface="Arial"/>
                <a:sym typeface="Arial"/>
              </a:rPr>
              <a:t>/</a:t>
            </a:r>
            <a:r>
              <a:rPr lang="en-US" sz="900" i="1">
                <a:solidFill>
                  <a:schemeClr val="dk1"/>
                </a:solidFill>
              </a:rPr>
              <a:t>2</a:t>
            </a:r>
            <a:r>
              <a:rPr lang="en-US" sz="900" i="1">
                <a:solidFill>
                  <a:schemeClr val="dk1"/>
                </a:solidFill>
                <a:latin typeface="Arial"/>
                <a:ea typeface="Arial"/>
                <a:cs typeface="Arial"/>
                <a:sym typeface="Arial"/>
              </a:rPr>
              <a:t>/23</a:t>
            </a:r>
            <a:endParaRPr/>
          </a:p>
        </p:txBody>
      </p:sp>
      <p:pic>
        <p:nvPicPr>
          <p:cNvPr id="139" name="Google Shape;139;p18"/>
          <p:cNvPicPr preferRelativeResize="0"/>
          <p:nvPr/>
        </p:nvPicPr>
        <p:blipFill>
          <a:blip r:embed="rId4">
            <a:alphaModFix/>
          </a:blip>
          <a:stretch>
            <a:fillRect/>
          </a:stretch>
        </p:blipFill>
        <p:spPr>
          <a:xfrm>
            <a:off x="885825" y="1214875"/>
            <a:ext cx="5309225" cy="4110025"/>
          </a:xfrm>
          <a:prstGeom prst="rect">
            <a:avLst/>
          </a:prstGeom>
          <a:noFill/>
          <a:ln>
            <a:noFill/>
          </a:ln>
        </p:spPr>
      </p:pic>
      <p:pic>
        <p:nvPicPr>
          <p:cNvPr id="140" name="Google Shape;140;p18"/>
          <p:cNvPicPr preferRelativeResize="0"/>
          <p:nvPr/>
        </p:nvPicPr>
        <p:blipFill>
          <a:blip r:embed="rId5">
            <a:alphaModFix/>
          </a:blip>
          <a:stretch>
            <a:fillRect/>
          </a:stretch>
        </p:blipFill>
        <p:spPr>
          <a:xfrm>
            <a:off x="5828521" y="1214875"/>
            <a:ext cx="5562528" cy="4110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sp>
        <p:nvSpPr>
          <p:cNvPr id="146" name="Google Shape;146;p19"/>
          <p:cNvSpPr txBox="1"/>
          <p:nvPr/>
        </p:nvSpPr>
        <p:spPr>
          <a:xfrm>
            <a:off x="8534400" y="6492876"/>
            <a:ext cx="2133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200">
              <a:solidFill>
                <a:schemeClr val="lt1"/>
              </a:solidFill>
              <a:latin typeface="Arial"/>
              <a:ea typeface="Arial"/>
              <a:cs typeface="Arial"/>
              <a:sym typeface="Arial"/>
            </a:endParaRPr>
          </a:p>
        </p:txBody>
      </p:sp>
      <p:sp>
        <p:nvSpPr>
          <p:cNvPr id="147" name="Google Shape;147;p19"/>
          <p:cNvSpPr txBox="1">
            <a:spLocks noGrp="1"/>
          </p:cNvSpPr>
          <p:nvPr>
            <p:ph type="title"/>
          </p:nvPr>
        </p:nvSpPr>
        <p:spPr>
          <a:xfrm>
            <a:off x="0" y="174086"/>
            <a:ext cx="12192000" cy="816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3C68"/>
              </a:buClr>
              <a:buSzPts val="3200"/>
              <a:buFont typeface="Avenir"/>
              <a:buNone/>
            </a:pPr>
            <a:r>
              <a:rPr lang="en-US" sz="3200" b="1">
                <a:solidFill>
                  <a:srgbClr val="003C68"/>
                </a:solidFill>
                <a:latin typeface="Avenir"/>
                <a:ea typeface="Avenir"/>
                <a:cs typeface="Avenir"/>
                <a:sym typeface="Avenir"/>
              </a:rPr>
              <a:t>Folly of Forecasts</a:t>
            </a:r>
            <a:endParaRPr/>
          </a:p>
        </p:txBody>
      </p:sp>
      <p:sp>
        <p:nvSpPr>
          <p:cNvPr id="148" name="Google Shape;148;p19"/>
          <p:cNvSpPr txBox="1"/>
          <p:nvPr/>
        </p:nvSpPr>
        <p:spPr>
          <a:xfrm>
            <a:off x="228600" y="6365918"/>
            <a:ext cx="5029200" cy="23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i="1">
                <a:solidFill>
                  <a:schemeClr val="dk1"/>
                </a:solidFill>
                <a:latin typeface="Arial"/>
                <a:ea typeface="Arial"/>
                <a:cs typeface="Arial"/>
                <a:sym typeface="Arial"/>
              </a:rPr>
              <a:t>Data Source: </a:t>
            </a:r>
            <a:r>
              <a:rPr lang="en-US" sz="900" i="1">
                <a:solidFill>
                  <a:schemeClr val="dk1"/>
                </a:solidFill>
              </a:rPr>
              <a:t>The Big Picture</a:t>
            </a:r>
            <a:r>
              <a:rPr lang="en-US" sz="900" i="1">
                <a:solidFill>
                  <a:schemeClr val="dk1"/>
                </a:solidFill>
                <a:latin typeface="Arial"/>
                <a:ea typeface="Arial"/>
                <a:cs typeface="Arial"/>
                <a:sym typeface="Arial"/>
              </a:rPr>
              <a:t>, As of </a:t>
            </a:r>
            <a:r>
              <a:rPr lang="en-US" sz="900" i="1">
                <a:solidFill>
                  <a:schemeClr val="dk1"/>
                </a:solidFill>
              </a:rPr>
              <a:t>8</a:t>
            </a:r>
            <a:r>
              <a:rPr lang="en-US" sz="900" i="1">
                <a:solidFill>
                  <a:schemeClr val="dk1"/>
                </a:solidFill>
                <a:latin typeface="Arial"/>
                <a:ea typeface="Arial"/>
                <a:cs typeface="Arial"/>
                <a:sym typeface="Arial"/>
              </a:rPr>
              <a:t>/</a:t>
            </a:r>
            <a:r>
              <a:rPr lang="en-US" sz="900" i="1">
                <a:solidFill>
                  <a:schemeClr val="dk1"/>
                </a:solidFill>
              </a:rPr>
              <a:t>21</a:t>
            </a:r>
            <a:r>
              <a:rPr lang="en-US" sz="900" i="1">
                <a:solidFill>
                  <a:schemeClr val="dk1"/>
                </a:solidFill>
                <a:latin typeface="Arial"/>
                <a:ea typeface="Arial"/>
                <a:cs typeface="Arial"/>
                <a:sym typeface="Arial"/>
              </a:rPr>
              <a:t>/23</a:t>
            </a:r>
            <a:endParaRPr/>
          </a:p>
        </p:txBody>
      </p:sp>
      <p:pic>
        <p:nvPicPr>
          <p:cNvPr id="149" name="Google Shape;149;p19"/>
          <p:cNvPicPr preferRelativeResize="0"/>
          <p:nvPr/>
        </p:nvPicPr>
        <p:blipFill>
          <a:blip r:embed="rId4">
            <a:alphaModFix/>
          </a:blip>
          <a:stretch>
            <a:fillRect/>
          </a:stretch>
        </p:blipFill>
        <p:spPr>
          <a:xfrm>
            <a:off x="2350238" y="1143086"/>
            <a:ext cx="7491523" cy="507043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sp>
        <p:nvSpPr>
          <p:cNvPr id="155" name="Google Shape;155;p20"/>
          <p:cNvSpPr txBox="1">
            <a:spLocks noGrp="1"/>
          </p:cNvSpPr>
          <p:nvPr>
            <p:ph type="title"/>
          </p:nvPr>
        </p:nvSpPr>
        <p:spPr>
          <a:xfrm>
            <a:off x="0" y="174086"/>
            <a:ext cx="12192000" cy="816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3C68"/>
              </a:buClr>
              <a:buSzPts val="3200"/>
              <a:buFont typeface="Avenir"/>
              <a:buNone/>
            </a:pPr>
            <a:r>
              <a:rPr lang="en-US" sz="3200" b="1">
                <a:solidFill>
                  <a:srgbClr val="003C68"/>
                </a:solidFill>
                <a:latin typeface="Avenir"/>
                <a:ea typeface="Avenir"/>
                <a:cs typeface="Avenir"/>
                <a:sym typeface="Avenir"/>
              </a:rPr>
              <a:t>“Price Targets”</a:t>
            </a:r>
            <a:endParaRPr/>
          </a:p>
        </p:txBody>
      </p:sp>
      <p:sp>
        <p:nvSpPr>
          <p:cNvPr id="156" name="Google Shape;156;p20"/>
          <p:cNvSpPr txBox="1"/>
          <p:nvPr/>
        </p:nvSpPr>
        <p:spPr>
          <a:xfrm>
            <a:off x="228600" y="6365918"/>
            <a:ext cx="5029200" cy="23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i="1">
                <a:solidFill>
                  <a:schemeClr val="dk1"/>
                </a:solidFill>
                <a:latin typeface="Arial"/>
                <a:ea typeface="Arial"/>
                <a:cs typeface="Arial"/>
                <a:sym typeface="Arial"/>
              </a:rPr>
              <a:t>Data Source: A</a:t>
            </a:r>
            <a:r>
              <a:rPr lang="en-US" sz="900" i="1">
                <a:solidFill>
                  <a:schemeClr val="dk1"/>
                </a:solidFill>
              </a:rPr>
              <a:t> Wealth of Common Sense</a:t>
            </a:r>
            <a:r>
              <a:rPr lang="en-US" sz="900" i="1">
                <a:solidFill>
                  <a:schemeClr val="dk1"/>
                </a:solidFill>
                <a:latin typeface="Arial"/>
                <a:ea typeface="Arial"/>
                <a:cs typeface="Arial"/>
                <a:sym typeface="Arial"/>
              </a:rPr>
              <a:t>, As of </a:t>
            </a:r>
            <a:r>
              <a:rPr lang="en-US" sz="900" i="1">
                <a:solidFill>
                  <a:schemeClr val="dk1"/>
                </a:solidFill>
              </a:rPr>
              <a:t>6</a:t>
            </a:r>
            <a:r>
              <a:rPr lang="en-US" sz="900" i="1">
                <a:solidFill>
                  <a:schemeClr val="dk1"/>
                </a:solidFill>
                <a:latin typeface="Arial"/>
                <a:ea typeface="Arial"/>
                <a:cs typeface="Arial"/>
                <a:sym typeface="Arial"/>
              </a:rPr>
              <a:t>/</a:t>
            </a:r>
            <a:r>
              <a:rPr lang="en-US" sz="900" i="1">
                <a:solidFill>
                  <a:schemeClr val="dk1"/>
                </a:solidFill>
              </a:rPr>
              <a:t>13</a:t>
            </a:r>
            <a:r>
              <a:rPr lang="en-US" sz="900" i="1">
                <a:solidFill>
                  <a:schemeClr val="dk1"/>
                </a:solidFill>
                <a:latin typeface="Arial"/>
                <a:ea typeface="Arial"/>
                <a:cs typeface="Arial"/>
                <a:sym typeface="Arial"/>
              </a:rPr>
              <a:t>/23</a:t>
            </a:r>
            <a:endParaRPr/>
          </a:p>
        </p:txBody>
      </p:sp>
      <p:pic>
        <p:nvPicPr>
          <p:cNvPr id="157" name="Google Shape;157;p20"/>
          <p:cNvPicPr preferRelativeResize="0"/>
          <p:nvPr/>
        </p:nvPicPr>
        <p:blipFill>
          <a:blip r:embed="rId4">
            <a:alphaModFix/>
          </a:blip>
          <a:stretch>
            <a:fillRect/>
          </a:stretch>
        </p:blipFill>
        <p:spPr>
          <a:xfrm>
            <a:off x="4334903" y="918922"/>
            <a:ext cx="3522200" cy="5277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2"/>
        <p:cNvGrpSpPr/>
        <p:nvPr/>
      </p:nvGrpSpPr>
      <p:grpSpPr>
        <a:xfrm>
          <a:off x="0" y="0"/>
          <a:ext cx="0" cy="0"/>
          <a:chOff x="0" y="0"/>
          <a:chExt cx="0" cy="0"/>
        </a:xfrm>
      </p:grpSpPr>
      <p:sp>
        <p:nvSpPr>
          <p:cNvPr id="163" name="Google Shape;163;p21"/>
          <p:cNvSpPr txBox="1"/>
          <p:nvPr/>
        </p:nvSpPr>
        <p:spPr>
          <a:xfrm>
            <a:off x="8534400" y="6492876"/>
            <a:ext cx="2133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200">
              <a:solidFill>
                <a:schemeClr val="lt1"/>
              </a:solidFill>
              <a:latin typeface="Arial"/>
              <a:ea typeface="Arial"/>
              <a:cs typeface="Arial"/>
              <a:sym typeface="Arial"/>
            </a:endParaRPr>
          </a:p>
        </p:txBody>
      </p:sp>
      <p:sp>
        <p:nvSpPr>
          <p:cNvPr id="164" name="Google Shape;164;p21"/>
          <p:cNvSpPr txBox="1">
            <a:spLocks noGrp="1"/>
          </p:cNvSpPr>
          <p:nvPr>
            <p:ph type="title"/>
          </p:nvPr>
        </p:nvSpPr>
        <p:spPr>
          <a:xfrm>
            <a:off x="0" y="174086"/>
            <a:ext cx="12192000" cy="816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3C68"/>
              </a:buClr>
              <a:buSzPts val="3200"/>
              <a:buFont typeface="Avenir"/>
              <a:buNone/>
            </a:pPr>
            <a:r>
              <a:rPr lang="en-US" sz="3200" b="1">
                <a:solidFill>
                  <a:srgbClr val="003C68"/>
                </a:solidFill>
                <a:latin typeface="Avenir"/>
                <a:ea typeface="Avenir"/>
                <a:cs typeface="Avenir"/>
                <a:sym typeface="Avenir"/>
              </a:rPr>
              <a:t>What if We Don’t Get a Recession This Year?</a:t>
            </a:r>
            <a:endParaRPr/>
          </a:p>
        </p:txBody>
      </p:sp>
      <p:sp>
        <p:nvSpPr>
          <p:cNvPr id="165" name="Google Shape;165;p21"/>
          <p:cNvSpPr txBox="1"/>
          <p:nvPr/>
        </p:nvSpPr>
        <p:spPr>
          <a:xfrm>
            <a:off x="228600" y="6365918"/>
            <a:ext cx="5029200" cy="23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i="1">
                <a:solidFill>
                  <a:schemeClr val="dk1"/>
                </a:solidFill>
                <a:latin typeface="Arial"/>
                <a:ea typeface="Arial"/>
                <a:cs typeface="Arial"/>
                <a:sym typeface="Arial"/>
              </a:rPr>
              <a:t>Data Source: A</a:t>
            </a:r>
            <a:r>
              <a:rPr lang="en-US" sz="900" i="1">
                <a:solidFill>
                  <a:schemeClr val="dk1"/>
                </a:solidFill>
              </a:rPr>
              <a:t> Wealth of Common Sense</a:t>
            </a:r>
            <a:r>
              <a:rPr lang="en-US" sz="900" i="1">
                <a:solidFill>
                  <a:schemeClr val="dk1"/>
                </a:solidFill>
                <a:latin typeface="Arial"/>
                <a:ea typeface="Arial"/>
                <a:cs typeface="Arial"/>
                <a:sym typeface="Arial"/>
              </a:rPr>
              <a:t>, As of </a:t>
            </a:r>
            <a:r>
              <a:rPr lang="en-US" sz="900" i="1">
                <a:solidFill>
                  <a:schemeClr val="dk1"/>
                </a:solidFill>
              </a:rPr>
              <a:t>1</a:t>
            </a:r>
            <a:r>
              <a:rPr lang="en-US" sz="900" i="1">
                <a:solidFill>
                  <a:schemeClr val="dk1"/>
                </a:solidFill>
                <a:latin typeface="Arial"/>
                <a:ea typeface="Arial"/>
                <a:cs typeface="Arial"/>
                <a:sym typeface="Arial"/>
              </a:rPr>
              <a:t>/</a:t>
            </a:r>
            <a:r>
              <a:rPr lang="en-US" sz="900" i="1">
                <a:solidFill>
                  <a:schemeClr val="dk1"/>
                </a:solidFill>
              </a:rPr>
              <a:t>13</a:t>
            </a:r>
            <a:r>
              <a:rPr lang="en-US" sz="900" i="1">
                <a:solidFill>
                  <a:schemeClr val="dk1"/>
                </a:solidFill>
                <a:latin typeface="Arial"/>
                <a:ea typeface="Arial"/>
                <a:cs typeface="Arial"/>
                <a:sym typeface="Arial"/>
              </a:rPr>
              <a:t>/23</a:t>
            </a:r>
            <a:endParaRPr/>
          </a:p>
        </p:txBody>
      </p:sp>
      <p:pic>
        <p:nvPicPr>
          <p:cNvPr id="166" name="Google Shape;166;p21"/>
          <p:cNvPicPr preferRelativeResize="0"/>
          <p:nvPr/>
        </p:nvPicPr>
        <p:blipFill>
          <a:blip r:embed="rId4">
            <a:alphaModFix/>
          </a:blip>
          <a:stretch>
            <a:fillRect/>
          </a:stretch>
        </p:blipFill>
        <p:spPr>
          <a:xfrm>
            <a:off x="2752725" y="1309436"/>
            <a:ext cx="6686550" cy="4391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sp>
        <p:nvSpPr>
          <p:cNvPr id="172" name="Google Shape;172;p22"/>
          <p:cNvSpPr txBox="1"/>
          <p:nvPr/>
        </p:nvSpPr>
        <p:spPr>
          <a:xfrm>
            <a:off x="8534400" y="6492876"/>
            <a:ext cx="2133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200">
              <a:solidFill>
                <a:schemeClr val="lt1"/>
              </a:solidFill>
              <a:latin typeface="Arial"/>
              <a:ea typeface="Arial"/>
              <a:cs typeface="Arial"/>
              <a:sym typeface="Arial"/>
            </a:endParaRPr>
          </a:p>
        </p:txBody>
      </p:sp>
      <p:sp>
        <p:nvSpPr>
          <p:cNvPr id="173" name="Google Shape;173;p22"/>
          <p:cNvSpPr txBox="1">
            <a:spLocks noGrp="1"/>
          </p:cNvSpPr>
          <p:nvPr>
            <p:ph type="title"/>
          </p:nvPr>
        </p:nvSpPr>
        <p:spPr>
          <a:xfrm>
            <a:off x="0" y="174086"/>
            <a:ext cx="12192000" cy="816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3C68"/>
              </a:buClr>
              <a:buSzPts val="3200"/>
              <a:buFont typeface="Avenir"/>
              <a:buNone/>
            </a:pPr>
            <a:r>
              <a:rPr lang="en-US" sz="3200" b="1">
                <a:solidFill>
                  <a:srgbClr val="003C68"/>
                </a:solidFill>
                <a:latin typeface="Avenir"/>
                <a:ea typeface="Avenir"/>
                <a:cs typeface="Avenir"/>
                <a:sym typeface="Avenir"/>
              </a:rPr>
              <a:t>Why Inflation Has Been Falling </a:t>
            </a:r>
            <a:endParaRPr/>
          </a:p>
        </p:txBody>
      </p:sp>
      <p:sp>
        <p:nvSpPr>
          <p:cNvPr id="174" name="Google Shape;174;p22"/>
          <p:cNvSpPr txBox="1"/>
          <p:nvPr/>
        </p:nvSpPr>
        <p:spPr>
          <a:xfrm>
            <a:off x="228600" y="6365918"/>
            <a:ext cx="5029200" cy="23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i="1">
                <a:solidFill>
                  <a:schemeClr val="dk1"/>
                </a:solidFill>
                <a:latin typeface="Arial"/>
                <a:ea typeface="Arial"/>
                <a:cs typeface="Arial"/>
                <a:sym typeface="Arial"/>
              </a:rPr>
              <a:t>Data Source: </a:t>
            </a:r>
            <a:r>
              <a:rPr lang="en-US" sz="900" i="1">
                <a:solidFill>
                  <a:schemeClr val="dk1"/>
                </a:solidFill>
              </a:rPr>
              <a:t>The Big Picture</a:t>
            </a:r>
            <a:r>
              <a:rPr lang="en-US" sz="900" i="1">
                <a:solidFill>
                  <a:schemeClr val="dk1"/>
                </a:solidFill>
                <a:latin typeface="Arial"/>
                <a:ea typeface="Arial"/>
                <a:cs typeface="Arial"/>
                <a:sym typeface="Arial"/>
              </a:rPr>
              <a:t>, As of </a:t>
            </a:r>
            <a:r>
              <a:rPr lang="en-US" sz="900" i="1">
                <a:solidFill>
                  <a:schemeClr val="dk1"/>
                </a:solidFill>
              </a:rPr>
              <a:t>1</a:t>
            </a:r>
            <a:r>
              <a:rPr lang="en-US" sz="900" i="1">
                <a:solidFill>
                  <a:schemeClr val="dk1"/>
                </a:solidFill>
                <a:latin typeface="Arial"/>
                <a:ea typeface="Arial"/>
                <a:cs typeface="Arial"/>
                <a:sym typeface="Arial"/>
              </a:rPr>
              <a:t>/</a:t>
            </a:r>
            <a:r>
              <a:rPr lang="en-US" sz="900" i="1">
                <a:solidFill>
                  <a:schemeClr val="dk1"/>
                </a:solidFill>
              </a:rPr>
              <a:t>13</a:t>
            </a:r>
            <a:r>
              <a:rPr lang="en-US" sz="900" i="1">
                <a:solidFill>
                  <a:schemeClr val="dk1"/>
                </a:solidFill>
                <a:latin typeface="Arial"/>
                <a:ea typeface="Arial"/>
                <a:cs typeface="Arial"/>
                <a:sym typeface="Arial"/>
              </a:rPr>
              <a:t>/23</a:t>
            </a:r>
            <a:endParaRPr/>
          </a:p>
        </p:txBody>
      </p:sp>
      <p:pic>
        <p:nvPicPr>
          <p:cNvPr id="175" name="Google Shape;175;p22"/>
          <p:cNvPicPr preferRelativeResize="0"/>
          <p:nvPr/>
        </p:nvPicPr>
        <p:blipFill>
          <a:blip r:embed="rId4">
            <a:alphaModFix/>
          </a:blip>
          <a:stretch>
            <a:fillRect/>
          </a:stretch>
        </p:blipFill>
        <p:spPr>
          <a:xfrm>
            <a:off x="2169925" y="1111686"/>
            <a:ext cx="7852127" cy="507043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0"/>
        <p:cNvGrpSpPr/>
        <p:nvPr/>
      </p:nvGrpSpPr>
      <p:grpSpPr>
        <a:xfrm>
          <a:off x="0" y="0"/>
          <a:ext cx="0" cy="0"/>
          <a:chOff x="0" y="0"/>
          <a:chExt cx="0" cy="0"/>
        </a:xfrm>
      </p:grpSpPr>
      <p:sp>
        <p:nvSpPr>
          <p:cNvPr id="181" name="Google Shape;181;p23"/>
          <p:cNvSpPr txBox="1"/>
          <p:nvPr/>
        </p:nvSpPr>
        <p:spPr>
          <a:xfrm>
            <a:off x="8534400" y="6492876"/>
            <a:ext cx="2133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200">
              <a:solidFill>
                <a:schemeClr val="lt1"/>
              </a:solidFill>
              <a:latin typeface="Arial"/>
              <a:ea typeface="Arial"/>
              <a:cs typeface="Arial"/>
              <a:sym typeface="Arial"/>
            </a:endParaRPr>
          </a:p>
        </p:txBody>
      </p:sp>
      <p:sp>
        <p:nvSpPr>
          <p:cNvPr id="182" name="Google Shape;182;p23"/>
          <p:cNvSpPr txBox="1">
            <a:spLocks noGrp="1"/>
          </p:cNvSpPr>
          <p:nvPr>
            <p:ph type="title"/>
          </p:nvPr>
        </p:nvSpPr>
        <p:spPr>
          <a:xfrm>
            <a:off x="0" y="174086"/>
            <a:ext cx="12192000" cy="816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3C68"/>
              </a:buClr>
              <a:buSzPts val="3200"/>
              <a:buFont typeface="Avenir"/>
              <a:buNone/>
            </a:pPr>
            <a:r>
              <a:rPr lang="en-US" sz="3200" b="1">
                <a:solidFill>
                  <a:srgbClr val="003C68"/>
                </a:solidFill>
                <a:latin typeface="Avenir"/>
                <a:ea typeface="Avenir"/>
                <a:cs typeface="Avenir"/>
                <a:sym typeface="Avenir"/>
              </a:rPr>
              <a:t>Chaos in Fixed Income</a:t>
            </a:r>
            <a:endParaRPr/>
          </a:p>
        </p:txBody>
      </p:sp>
      <p:sp>
        <p:nvSpPr>
          <p:cNvPr id="183" name="Google Shape;183;p23"/>
          <p:cNvSpPr txBox="1"/>
          <p:nvPr/>
        </p:nvSpPr>
        <p:spPr>
          <a:xfrm>
            <a:off x="228600" y="6365918"/>
            <a:ext cx="5029200" cy="23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i="1">
                <a:solidFill>
                  <a:schemeClr val="dk1"/>
                </a:solidFill>
                <a:latin typeface="Arial"/>
                <a:ea typeface="Arial"/>
                <a:cs typeface="Arial"/>
                <a:sym typeface="Arial"/>
              </a:rPr>
              <a:t>Data Source: A</a:t>
            </a:r>
            <a:r>
              <a:rPr lang="en-US" sz="900" i="1">
                <a:solidFill>
                  <a:schemeClr val="dk1"/>
                </a:solidFill>
              </a:rPr>
              <a:t> Wealth of Common Sense</a:t>
            </a:r>
            <a:r>
              <a:rPr lang="en-US" sz="900" i="1">
                <a:solidFill>
                  <a:schemeClr val="dk1"/>
                </a:solidFill>
                <a:latin typeface="Arial"/>
                <a:ea typeface="Arial"/>
                <a:cs typeface="Arial"/>
                <a:sym typeface="Arial"/>
              </a:rPr>
              <a:t>, As of </a:t>
            </a:r>
            <a:r>
              <a:rPr lang="en-US" sz="900" i="1">
                <a:solidFill>
                  <a:schemeClr val="dk1"/>
                </a:solidFill>
              </a:rPr>
              <a:t>8</a:t>
            </a:r>
            <a:r>
              <a:rPr lang="en-US" sz="900" i="1">
                <a:solidFill>
                  <a:schemeClr val="dk1"/>
                </a:solidFill>
                <a:latin typeface="Arial"/>
                <a:ea typeface="Arial"/>
                <a:cs typeface="Arial"/>
                <a:sym typeface="Arial"/>
              </a:rPr>
              <a:t>/</a:t>
            </a:r>
            <a:r>
              <a:rPr lang="en-US" sz="900" i="1">
                <a:solidFill>
                  <a:schemeClr val="dk1"/>
                </a:solidFill>
              </a:rPr>
              <a:t>15</a:t>
            </a:r>
            <a:r>
              <a:rPr lang="en-US" sz="900" i="1">
                <a:solidFill>
                  <a:schemeClr val="dk1"/>
                </a:solidFill>
                <a:latin typeface="Arial"/>
                <a:ea typeface="Arial"/>
                <a:cs typeface="Arial"/>
                <a:sym typeface="Arial"/>
              </a:rPr>
              <a:t>/23</a:t>
            </a:r>
            <a:endParaRPr/>
          </a:p>
        </p:txBody>
      </p:sp>
      <p:pic>
        <p:nvPicPr>
          <p:cNvPr id="184" name="Google Shape;184;p23"/>
          <p:cNvPicPr preferRelativeResize="0"/>
          <p:nvPr/>
        </p:nvPicPr>
        <p:blipFill>
          <a:blip r:embed="rId4">
            <a:alphaModFix/>
          </a:blip>
          <a:stretch>
            <a:fillRect/>
          </a:stretch>
        </p:blipFill>
        <p:spPr>
          <a:xfrm>
            <a:off x="606650" y="898361"/>
            <a:ext cx="4570379" cy="5197389"/>
          </a:xfrm>
          <a:prstGeom prst="rect">
            <a:avLst/>
          </a:prstGeom>
          <a:noFill/>
          <a:ln>
            <a:noFill/>
          </a:ln>
        </p:spPr>
      </p:pic>
      <p:pic>
        <p:nvPicPr>
          <p:cNvPr id="185" name="Google Shape;185;p23"/>
          <p:cNvPicPr preferRelativeResize="0"/>
          <p:nvPr/>
        </p:nvPicPr>
        <p:blipFill>
          <a:blip r:embed="rId5">
            <a:alphaModFix/>
          </a:blip>
          <a:stretch>
            <a:fillRect/>
          </a:stretch>
        </p:blipFill>
        <p:spPr>
          <a:xfrm>
            <a:off x="5469525" y="1243535"/>
            <a:ext cx="5970375" cy="45070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1167</Words>
  <Application>Microsoft Macintosh PowerPoint</Application>
  <PresentationFormat>Widescreen</PresentationFormat>
  <Paragraphs>119</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Avenir</vt:lpstr>
      <vt:lpstr>Calibri</vt:lpstr>
      <vt:lpstr>Arial Narrow</vt:lpstr>
      <vt:lpstr>Archivo Black</vt:lpstr>
      <vt:lpstr>Arial</vt:lpstr>
      <vt:lpstr>Office Theme</vt:lpstr>
      <vt:lpstr>To Tell You The Truth…</vt:lpstr>
      <vt:lpstr>Ritholtz Wealth Management</vt:lpstr>
      <vt:lpstr>Guiding Principles of RWM</vt:lpstr>
      <vt:lpstr>2022 Was One of the Worst Years Ever For Markets</vt:lpstr>
      <vt:lpstr>Folly of Forecasts</vt:lpstr>
      <vt:lpstr>“Price Targets”</vt:lpstr>
      <vt:lpstr>What if We Don’t Get a Recession This Year?</vt:lpstr>
      <vt:lpstr>Why Inflation Has Been Falling </vt:lpstr>
      <vt:lpstr>Chaos in Fixed Income</vt:lpstr>
      <vt:lpstr>Steepening Yield Curve </vt:lpstr>
      <vt:lpstr>Why Aren’t Housing Prices Crashing?</vt:lpstr>
      <vt:lpstr>Where Have all the $200k Houses Gone?</vt:lpstr>
      <vt:lpstr>Will We Ever See Affordable Housing Prices Again?</vt:lpstr>
      <vt:lpstr>Demographics Matter</vt:lpstr>
      <vt:lpstr>One Year Returns Don’t Matter</vt:lpstr>
      <vt:lpstr>The Ai Bubble of 2023</vt:lpstr>
      <vt:lpstr>The Magnificent 7</vt:lpstr>
      <vt:lpstr>The Not So Magnificent 493</vt:lpstr>
      <vt:lpstr>The Relentless Bid Continues </vt:lpstr>
      <vt:lpstr>Long Live Buy and Hold </vt:lpstr>
      <vt:lpstr>Even When the Stock Market Goes Up, it Still Goes Down</vt:lpstr>
      <vt:lpstr>Down Years Are a Feature, Not a Bug</vt:lpstr>
      <vt:lpstr>Why We Stay the Course </vt:lpstr>
      <vt:lpstr>The Case For Diversification </vt:lpstr>
      <vt:lpstr>Interest Rates, Inflation and Returns</vt:lpstr>
      <vt:lpstr>There Will Always be a Reason to Sell </vt:lpstr>
      <vt:lpstr>PowerPoint Presentation</vt:lpstr>
      <vt:lpstr>Disclaimer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Tell You The Truth…</dc:title>
  <cp:lastModifiedBy>Teresita Miller</cp:lastModifiedBy>
  <cp:revision>1</cp:revision>
  <dcterms:modified xsi:type="dcterms:W3CDTF">2023-10-17T14:25:30Z</dcterms:modified>
</cp:coreProperties>
</file>